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73" r:id="rId3"/>
    <p:sldId id="292" r:id="rId4"/>
    <p:sldId id="291" r:id="rId5"/>
    <p:sldId id="283" r:id="rId6"/>
    <p:sldId id="284" r:id="rId7"/>
    <p:sldId id="265" r:id="rId8"/>
    <p:sldId id="266" r:id="rId9"/>
    <p:sldId id="278" r:id="rId10"/>
    <p:sldId id="257" r:id="rId11"/>
    <p:sldId id="258" r:id="rId12"/>
    <p:sldId id="290" r:id="rId13"/>
    <p:sldId id="277" r:id="rId14"/>
    <p:sldId id="272" r:id="rId15"/>
    <p:sldId id="275" r:id="rId16"/>
    <p:sldId id="276" r:id="rId17"/>
    <p:sldId id="274" r:id="rId18"/>
    <p:sldId id="261" r:id="rId19"/>
    <p:sldId id="289" r:id="rId20"/>
    <p:sldId id="262" r:id="rId21"/>
    <p:sldId id="263" r:id="rId22"/>
    <p:sldId id="287" r:id="rId23"/>
    <p:sldId id="288" r:id="rId24"/>
    <p:sldId id="259" r:id="rId25"/>
    <p:sldId id="260" r:id="rId26"/>
    <p:sldId id="267" r:id="rId27"/>
    <p:sldId id="268" r:id="rId28"/>
    <p:sldId id="280" r:id="rId29"/>
    <p:sldId id="281" r:id="rId30"/>
    <p:sldId id="282" r:id="rId31"/>
    <p:sldId id="279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017A1-B587-42FF-8D32-83A0B208413A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0A04-01A8-431A-A8DF-D3C68A758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9B2E-AB06-45F5-842E-253F17EE6C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66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0A04-01A8-431A-A8DF-D3C68A758C9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0E455-5FF5-434E-A441-10E8D45AEE7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0A04-01A8-431A-A8DF-D3C68A758C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0A04-01A8-431A-A8DF-D3C68A758C9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3B68-AB3C-47A0-AF0E-C12EA7335C14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8794-4D3D-43EB-A880-79323708A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-rf.ru/volgogradskaja-oblast/novoanninskij-rajon/" TargetMode="External"/><Relationship Id="rId3" Type="http://schemas.openxmlformats.org/officeDocument/2006/relationships/hyperlink" Target="https://maps-rf.ru/volgogradskaja-oblast/dubovskij-rajon/" TargetMode="External"/><Relationship Id="rId7" Type="http://schemas.openxmlformats.org/officeDocument/2006/relationships/hyperlink" Target="https://maps-rf.ru/volgogradskaja-oblast/mihajlovskij-rajon/" TargetMode="External"/><Relationship Id="rId2" Type="http://schemas.openxmlformats.org/officeDocument/2006/relationships/hyperlink" Target="https://maps-rf.ru/volgogradskaja-oblast/alekseevskij-raj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ps-rf.ru/volgogradskaja-oblast/kotovskij-rajon/" TargetMode="External"/><Relationship Id="rId5" Type="http://schemas.openxmlformats.org/officeDocument/2006/relationships/hyperlink" Target="https://maps-rf.ru/volgogradskaja-oblast/kotelnikovskij-rajon/" TargetMode="External"/><Relationship Id="rId4" Type="http://schemas.openxmlformats.org/officeDocument/2006/relationships/hyperlink" Target="https://maps-rf.ru/volgogradskaja-oblast/ilovlinskij-rajon/" TargetMode="External"/><Relationship Id="rId9" Type="http://schemas.openxmlformats.org/officeDocument/2006/relationships/hyperlink" Target="https://maps-rf.ru/volgogradskaja-oblast/frolovskij-rajo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C2793762136E470766E3C46799FAF83629A599FE984284FD0F8F1548B53BB45650DC9122E4452621570B94F9A25F2014F61370D95B27E8Dl1d1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69D6FFB879EAC55704B8D80A38DB187E33D76F124A86D04C120ABD32593AF920FC0A33EB090B33F33A032C9BB7BF154D6C04EDB2F952694G8ZBL" TargetMode="External"/><Relationship Id="rId2" Type="http://schemas.openxmlformats.org/officeDocument/2006/relationships/hyperlink" Target="consultantplus://offline/ref=D69D6FFB879EAC55704B8D80A38DB187E63E75FA21A86D04C120ABD32593AF920FC0A33EB090B03B39A032C9BB7BF154D6C04EDB2F952694G8ZB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AD7DBC6DB2407B8D63326F07E4EC64ACEDEB35A5D274797CA05A9483925328ED3CBE1DF4B9B9E33E051A2C29327D61304F0A5260EE75BA06W6ZD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036495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3200" b="1" dirty="0" smtClean="0"/>
              <a:t>О профилактике актуальных инфекций в ГОУ. </a:t>
            </a:r>
          </a:p>
          <a:p>
            <a:pPr algn="ctr"/>
            <a:r>
              <a:rPr lang="ru-RU" sz="3600" b="1" dirty="0" smtClean="0"/>
              <a:t>Особенности </a:t>
            </a:r>
            <a:r>
              <a:rPr lang="ru-RU" sz="3600" b="1" dirty="0"/>
              <a:t>предсезонной </a:t>
            </a:r>
            <a:r>
              <a:rPr lang="ru-RU" sz="3600" b="1" dirty="0" smtClean="0"/>
              <a:t>иммунопрофилактики </a:t>
            </a:r>
          </a:p>
          <a:p>
            <a:pPr algn="ctr"/>
            <a:r>
              <a:rPr lang="ru-RU" sz="3600" b="1" dirty="0" smtClean="0"/>
              <a:t>в 2023 году</a:t>
            </a:r>
            <a:endParaRPr lang="ru-RU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0790" y="6021289"/>
            <a:ext cx="3302422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Волгоград,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год</a:t>
            </a:r>
          </a:p>
        </p:txBody>
      </p:sp>
      <p:grpSp>
        <p:nvGrpSpPr>
          <p:cNvPr id="5" name="Группа 5"/>
          <p:cNvGrpSpPr/>
          <p:nvPr/>
        </p:nvGrpSpPr>
        <p:grpSpPr>
          <a:xfrm>
            <a:off x="323528" y="116632"/>
            <a:ext cx="4176464" cy="981436"/>
            <a:chOff x="179512" y="45320"/>
            <a:chExt cx="3600400" cy="736077"/>
          </a:xfrm>
        </p:grpSpPr>
        <p:pic>
          <p:nvPicPr>
            <p:cNvPr id="7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5320"/>
              <a:ext cx="540000" cy="55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одзаголовок 2"/>
            <p:cNvSpPr txBox="1">
              <a:spLocks/>
            </p:cNvSpPr>
            <p:nvPr/>
          </p:nvSpPr>
          <p:spPr bwMode="auto">
            <a:xfrm>
              <a:off x="647565" y="78578"/>
              <a:ext cx="3132347" cy="70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5782" tIns="47891" rIns="95782" bIns="4789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2100" b="1" kern="0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КОМИТЕТ ЗДРАВООХРАНЕНИЯ</a:t>
              </a:r>
              <a:endParaRPr lang="en-US" sz="2100" b="1" kern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2100" b="1" kern="0" dirty="0" smtClean="0">
                  <a:ln w="17780" cmpd="sng">
                    <a:noFill/>
                    <a:prstDash val="solid"/>
                    <a:miter lim="800000"/>
                  </a:ln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ВОЛГОГРАДСКОЙ ОБЛАСТИ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1560" y="4581128"/>
            <a:ext cx="7890693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Краснова Елена Михайловна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Заместитель председателя комитета здравоохранения Волгоградской области, к.м.н.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805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 структуру выявленных вирусов осенью 2023г. из общего числа наибольший вклад вносят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риновирусы</a:t>
            </a:r>
            <a:r>
              <a:rPr lang="ru-RU" dirty="0" smtClean="0"/>
              <a:t> (</a:t>
            </a:r>
            <a:r>
              <a:rPr lang="ru-RU" dirty="0" err="1" smtClean="0"/>
              <a:t>hRv</a:t>
            </a:r>
            <a:r>
              <a:rPr lang="ru-RU" dirty="0" smtClean="0"/>
              <a:t>) – 46 %, </a:t>
            </a:r>
          </a:p>
          <a:p>
            <a:r>
              <a:rPr lang="ru-RU" dirty="0" smtClean="0"/>
              <a:t>SARS-CoV-2 – 15,0 %,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коронавирусы</a:t>
            </a:r>
            <a:r>
              <a:rPr lang="ru-RU" dirty="0" smtClean="0"/>
              <a:t> человека (</a:t>
            </a:r>
            <a:r>
              <a:rPr lang="ru-RU" dirty="0" err="1" smtClean="0"/>
              <a:t>hCov</a:t>
            </a:r>
            <a:r>
              <a:rPr lang="ru-RU" dirty="0" smtClean="0"/>
              <a:t>) – 11,6 %, вирусы </a:t>
            </a:r>
            <a:r>
              <a:rPr lang="ru-RU" dirty="0" err="1" smtClean="0"/>
              <a:t>парагриппа</a:t>
            </a:r>
            <a:r>
              <a:rPr lang="ru-RU" dirty="0" smtClean="0"/>
              <a:t> – 8,7 %,</a:t>
            </a:r>
          </a:p>
          <a:p>
            <a:r>
              <a:rPr lang="ru-RU" dirty="0" smtClean="0"/>
              <a:t> гриппа – 1,6 %,</a:t>
            </a:r>
          </a:p>
          <a:p>
            <a:r>
              <a:rPr lang="ru-RU" dirty="0" smtClean="0"/>
              <a:t> остальные вирусы не более 17,0 %.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Максимальная распространенность возбудителей ОРВИ, среди которых превалировал </a:t>
            </a:r>
            <a:r>
              <a:rPr lang="ru-RU" dirty="0" err="1" smtClean="0"/>
              <a:t>риновирус</a:t>
            </a:r>
            <a:r>
              <a:rPr lang="ru-RU" dirty="0" smtClean="0"/>
              <a:t>, отмечается у детей в возрасте от 0 до 17 лет, </a:t>
            </a:r>
          </a:p>
          <a:p>
            <a:r>
              <a:rPr lang="ru-RU" dirty="0" smtClean="0"/>
              <a:t>а вируса SARS-CoV-2 – у взрослых в возрасте 26-49 лет.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Учитывая формирование детских и школьных коллективов после летних каникул, массовое возвращение студентов и взрослого населения из отпусков наблюдался </a:t>
            </a:r>
            <a:r>
              <a:rPr lang="ru-RU" b="1" dirty="0" smtClean="0"/>
              <a:t>подъем заболеваемости ОРВИ в последние 2 недели сентября</a:t>
            </a:r>
            <a:r>
              <a:rPr lang="ru-RU" dirty="0" smtClean="0"/>
              <a:t>, который связан как с COVID-19, так и с другими респираторными вирусами.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6B5BC-78E8-4DBE-AD82-21BB877278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6B5BC-78E8-4DBE-AD82-21BB8772784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191755"/>
            <a:ext cx="2699792" cy="6662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Группы высокого </a:t>
            </a:r>
            <a:r>
              <a:rPr lang="ru-RU" sz="3600" b="1" dirty="0" smtClean="0">
                <a:solidFill>
                  <a:srgbClr val="FF0000"/>
                </a:solidFill>
              </a:rPr>
              <a:t>риска, подлежащие </a:t>
            </a:r>
            <a:r>
              <a:rPr lang="ru-RU" sz="3600" b="1" u="sng" dirty="0" smtClean="0">
                <a:solidFill>
                  <a:srgbClr val="FF0000"/>
                </a:solidFill>
              </a:rPr>
              <a:t>обязательной вакцинации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3812" y="1340768"/>
            <a:ext cx="8154652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дети с 6 месяцев,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учащиеся 1-11 классов;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обучающиеся в профессиональных образовательных организациях и образовательных организациях высшего образования;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взрослые, работающие по отдельным профессиям ми должностям (работники медицинских организаций и организаций, осуществляющих образовательную деятельность , организации торговли, транспорта, коммунальной и социальной сферы);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лица, работающие вахтовых методом, сотрудники правоохранительных органов и государственных контрольных органов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работники организаций соц. Обслуживания и МФЦ;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лица</a:t>
            </a:r>
            <a:r>
              <a:rPr lang="ru-RU" i="1" dirty="0"/>
              <a:t>, страдающие заболеваниями </a:t>
            </a:r>
            <a:r>
              <a:rPr lang="ru-RU" i="1" dirty="0" smtClean="0"/>
              <a:t>легких,</a:t>
            </a:r>
            <a:endParaRPr lang="ru-RU" i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лица</a:t>
            </a:r>
            <a:r>
              <a:rPr lang="ru-RU" i="1" dirty="0"/>
              <a:t>, страдающие </a:t>
            </a:r>
            <a:r>
              <a:rPr lang="ru-RU" i="1" dirty="0" smtClean="0"/>
              <a:t>метаболическими нарушениями и ожирением,</a:t>
            </a:r>
            <a:endParaRPr lang="ru-RU" i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/>
              <a:t>лица, страдающие </a:t>
            </a:r>
            <a:r>
              <a:rPr lang="ru-RU" i="1" dirty="0" err="1" smtClean="0"/>
              <a:t>сердечно-сосудистыми</a:t>
            </a:r>
            <a:r>
              <a:rPr lang="ru-RU" i="1" dirty="0" smtClean="0"/>
              <a:t> заболеваниями</a:t>
            </a:r>
            <a:endParaRPr lang="ru-RU" i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i="1" dirty="0" err="1" smtClean="0"/>
              <a:t>лиц</a:t>
            </a:r>
            <a:r>
              <a:rPr lang="ru-RU" i="1" dirty="0"/>
              <a:t>а</a:t>
            </a:r>
            <a:r>
              <a:rPr lang="en-US" i="1" dirty="0"/>
              <a:t> </a:t>
            </a:r>
            <a:r>
              <a:rPr lang="en-US" i="1" dirty="0" err="1"/>
              <a:t>старше</a:t>
            </a:r>
            <a:r>
              <a:rPr lang="en-US" i="1" dirty="0"/>
              <a:t> 60 </a:t>
            </a:r>
            <a:r>
              <a:rPr lang="en-US" i="1" dirty="0" err="1"/>
              <a:t>лет</a:t>
            </a:r>
            <a:r>
              <a:rPr lang="ru-RU" i="1" dirty="0" smtClean="0"/>
              <a:t>,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лица, подлежащие призыву на военную службу,</a:t>
            </a:r>
            <a:endParaRPr lang="ru-RU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гражданские и муниципальные служащие.</a:t>
            </a:r>
            <a:endParaRPr lang="ru-RU" i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-324544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-324544" y="1844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-324544" y="2420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1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F8E-D72D-4253-89A2-5609F2A318A5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7" y="260648"/>
          <a:ext cx="7992887" cy="4994910"/>
        </p:xfrm>
        <a:graphic>
          <a:graphicData uri="http://schemas.openxmlformats.org/drawingml/2006/table">
            <a:tbl>
              <a:tblPr/>
              <a:tblGrid>
                <a:gridCol w="3996442"/>
                <a:gridCol w="1432687"/>
                <a:gridCol w="1123598"/>
                <a:gridCol w="1440160"/>
              </a:tblGrid>
              <a:tr h="9814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</a:t>
                      </a:r>
                      <a:r>
                        <a:rPr lang="ru-RU" sz="1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группа-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образовательных учреждений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План вакцинации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Привито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выполнения плана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42 323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32 138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75,94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5425" algn="l"/>
                        </a:tabLs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ВСЕГО ВОЛГОГРАД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16112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11569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71,81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ВСЕГО ВОЛЖСКИЙ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4809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3701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76,96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ВСЕГО по районам области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21402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16868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78,82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900" u="none" strike="noStrike" dirty="0">
                          <a:latin typeface="Times New Roman"/>
                          <a:ea typeface="Times New Roman"/>
                          <a:cs typeface="Times New Roman"/>
                          <a:hlinkClick r:id="rId2" tooltip="Карта Алексеевского района"/>
                        </a:rPr>
                        <a:t>Алексеевский район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39,71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 dirty="0" err="1">
                          <a:latin typeface="Times New Roman"/>
                          <a:ea typeface="Times New Roman"/>
                          <a:cs typeface="Times New Roman"/>
                          <a:hlinkClick r:id="rId3" tooltip="Карта Дубовского района"/>
                        </a:rPr>
                        <a:t>Дубовский</a:t>
                      </a:r>
                      <a:r>
                        <a:rPr lang="ru-RU" sz="1900" u="none" strike="noStrike" dirty="0">
                          <a:latin typeface="Times New Roman"/>
                          <a:ea typeface="Times New Roman"/>
                          <a:cs typeface="Times New Roman"/>
                          <a:hlinkClick r:id="rId3" tooltip="Карта Дубовского района"/>
                        </a:rPr>
                        <a:t> район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344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 dirty="0" err="1">
                          <a:latin typeface="Times New Roman"/>
                          <a:ea typeface="Times New Roman"/>
                          <a:cs typeface="Times New Roman"/>
                          <a:hlinkClick r:id="rId4" tooltip="Карта Иловлинского района"/>
                        </a:rPr>
                        <a:t>Иловлинский</a:t>
                      </a:r>
                      <a:r>
                        <a:rPr lang="ru-RU" sz="1900" u="none" strike="noStrike" dirty="0">
                          <a:latin typeface="Times New Roman"/>
                          <a:ea typeface="Times New Roman"/>
                          <a:cs typeface="Times New Roman"/>
                          <a:hlinkClick r:id="rId4" tooltip="Карта Иловлинского района"/>
                        </a:rPr>
                        <a:t> район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347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64,26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>
                          <a:latin typeface="Times New Roman"/>
                          <a:ea typeface="Times New Roman"/>
                          <a:cs typeface="Times New Roman"/>
                          <a:hlinkClick r:id="rId5" tooltip="Карта Котельниковского района"/>
                        </a:rPr>
                        <a:t>Котельниковский район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788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533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67,64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>
                          <a:latin typeface="Times New Roman"/>
                          <a:ea typeface="Times New Roman"/>
                          <a:cs typeface="Times New Roman"/>
                          <a:hlinkClick r:id="rId6" tooltip="Карта Котовского района"/>
                        </a:rPr>
                        <a:t>Котовский район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  <a:cs typeface="Times New Roman"/>
                        </a:rPr>
                        <a:t>278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53,46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 dirty="0">
                          <a:latin typeface="Times New Roman"/>
                          <a:ea typeface="Times New Roman"/>
                          <a:cs typeface="Times New Roman"/>
                          <a:hlinkClick r:id="rId7" tooltip="Карта Михайловского района"/>
                        </a:rPr>
                        <a:t>Михайловский район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651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65,1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 dirty="0">
                          <a:latin typeface="Times New Roman"/>
                          <a:ea typeface="Times New Roman"/>
                          <a:cs typeface="Times New Roman"/>
                          <a:hlinkClick r:id="rId8" tooltip="Карта Новоаннинского района"/>
                        </a:rPr>
                        <a:t>Новоаннинский район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59,62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u="none" strike="noStrike">
                          <a:latin typeface="Times New Roman"/>
                          <a:ea typeface="Times New Roman"/>
                          <a:cs typeface="Times New Roman"/>
                          <a:hlinkClick r:id="rId9" tooltip="Карта Фроловского района"/>
                        </a:rPr>
                        <a:t>Фроловский район</a:t>
                      </a: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  <a:endParaRPr lang="ru-RU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42,9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/>
              <a:t>Для стран Северного полушария на сезон 2023-2024г. ВОЗ рекомендует включить в </a:t>
            </a:r>
            <a:r>
              <a:rPr lang="ru-RU" b="1" i="1" dirty="0">
                <a:solidFill>
                  <a:srgbClr val="FF0000"/>
                </a:solidFill>
              </a:rPr>
              <a:t>состав противогриппозных вакцин следующие штаммы: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– </a:t>
            </a:r>
            <a:r>
              <a:rPr lang="en-US" b="1" dirty="0"/>
              <a:t>A</a:t>
            </a:r>
            <a:r>
              <a:rPr lang="ru-RU" b="1" dirty="0"/>
              <a:t>/Виктория/2570/2019 или </a:t>
            </a:r>
            <a:r>
              <a:rPr lang="en-US" b="1" dirty="0"/>
              <a:t>A</a:t>
            </a:r>
            <a:r>
              <a:rPr lang="ru-RU" b="1" dirty="0"/>
              <a:t>/Висконсин/588/2019 (</a:t>
            </a:r>
            <a:r>
              <a:rPr lang="en-US" b="1" dirty="0"/>
              <a:t>H</a:t>
            </a:r>
            <a:r>
              <a:rPr lang="ru-RU" b="1" dirty="0"/>
              <a:t>1</a:t>
            </a:r>
            <a:r>
              <a:rPr lang="en-US" b="1" dirty="0"/>
              <a:t>N</a:t>
            </a:r>
            <a:r>
              <a:rPr lang="ru-RU" b="1" dirty="0"/>
              <a:t>1)</a:t>
            </a:r>
            <a:r>
              <a:rPr lang="en-US" b="1" dirty="0" err="1"/>
              <a:t>pdm</a:t>
            </a:r>
            <a:r>
              <a:rPr lang="ru-RU" b="1" dirty="0"/>
              <a:t>09</a:t>
            </a:r>
            <a:endParaRPr lang="ru-RU" dirty="0"/>
          </a:p>
          <a:p>
            <a:pPr>
              <a:buNone/>
            </a:pPr>
            <a:r>
              <a:rPr lang="ru-RU" b="1" dirty="0"/>
              <a:t>– </a:t>
            </a:r>
            <a:r>
              <a:rPr lang="en-US" b="1" dirty="0"/>
              <a:t>A</a:t>
            </a:r>
            <a:r>
              <a:rPr lang="ru-RU" b="1" dirty="0"/>
              <a:t>/ Дарвин/6/2021  A(H3N2)</a:t>
            </a:r>
            <a:endParaRPr lang="ru-RU" dirty="0"/>
          </a:p>
          <a:p>
            <a:pPr>
              <a:buNone/>
            </a:pPr>
            <a:r>
              <a:rPr lang="ru-RU" b="1" dirty="0"/>
              <a:t>– </a:t>
            </a:r>
            <a:r>
              <a:rPr lang="en-US" b="1" dirty="0"/>
              <a:t>B</a:t>
            </a:r>
            <a:r>
              <a:rPr lang="ru-RU" b="1" dirty="0"/>
              <a:t>/ В/Австрия/1359417/2021 (линия Виктория) </a:t>
            </a:r>
            <a:endParaRPr lang="ru-RU" dirty="0"/>
          </a:p>
          <a:p>
            <a:pPr>
              <a:buNone/>
            </a:pPr>
            <a:r>
              <a:rPr lang="ru-RU" b="1" dirty="0"/>
              <a:t>– </a:t>
            </a:r>
            <a:r>
              <a:rPr lang="en-US" b="1" dirty="0"/>
              <a:t>B</a:t>
            </a:r>
            <a:r>
              <a:rPr lang="ru-RU" b="1" dirty="0"/>
              <a:t>/</a:t>
            </a:r>
            <a:r>
              <a:rPr lang="ru-RU" b="1" dirty="0" err="1"/>
              <a:t>Пхукет</a:t>
            </a:r>
            <a:r>
              <a:rPr lang="ru-RU" b="1" dirty="0"/>
              <a:t>/3073/2013(линия </a:t>
            </a:r>
            <a:r>
              <a:rPr lang="ru-RU" b="1" dirty="0" err="1"/>
              <a:t>Ямагата</a:t>
            </a:r>
            <a:r>
              <a:rPr lang="ru-RU" b="1" dirty="0"/>
              <a:t>) – для четырехкомпонентной вакцины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6B5BC-78E8-4DBE-AD82-21BB8772784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466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Поставка </a:t>
            </a:r>
            <a:r>
              <a:rPr lang="ru-RU" sz="3200" b="1" dirty="0" smtClean="0">
                <a:solidFill>
                  <a:srgbClr val="FF0000"/>
                </a:solidFill>
              </a:rPr>
              <a:t>вакцин из </a:t>
            </a:r>
            <a:r>
              <a:rPr lang="ru-RU" sz="3200" b="1" dirty="0">
                <a:solidFill>
                  <a:srgbClr val="FF0000"/>
                </a:solidFill>
              </a:rPr>
              <a:t>федерального </a:t>
            </a:r>
            <a:r>
              <a:rPr lang="ru-RU" sz="3200" b="1" dirty="0" smtClean="0">
                <a:solidFill>
                  <a:srgbClr val="FF0000"/>
                </a:solidFill>
              </a:rPr>
              <a:t>и регионального бюджетов – 1 321 440 доз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3" y="1844824"/>
            <a:ext cx="43997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636912"/>
            <a:ext cx="50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789041"/>
            <a:ext cx="50405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389107"/>
            <a:ext cx="50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649447"/>
              </p:ext>
            </p:extLst>
          </p:nvPr>
        </p:nvGraphicFramePr>
        <p:xfrm>
          <a:off x="1043608" y="1844825"/>
          <a:ext cx="7521833" cy="5791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97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3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34 </a:t>
                      </a:r>
                      <a:r>
                        <a:rPr lang="ru-RU" sz="1900" dirty="0" err="1">
                          <a:effectLst/>
                        </a:rPr>
                        <a:t>нед</a:t>
                      </a:r>
                      <a:r>
                        <a:rPr lang="ru-RU" sz="1900" dirty="0" smtClean="0">
                          <a:effectLst/>
                        </a:rPr>
                        <a:t>. (25 </a:t>
                      </a:r>
                      <a:r>
                        <a:rPr lang="ru-RU" sz="1900" dirty="0">
                          <a:effectLst/>
                        </a:rPr>
                        <a:t>августа)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900" dirty="0" smtClean="0">
                          <a:effectLst/>
                        </a:rPr>
                        <a:t>вакцина </a:t>
                      </a:r>
                      <a:r>
                        <a:rPr lang="ru-RU" sz="1900" dirty="0">
                          <a:effectLst/>
                        </a:rPr>
                        <a:t>для </a:t>
                      </a:r>
                      <a:r>
                        <a:rPr lang="ru-RU" sz="1900" dirty="0" smtClean="0">
                          <a:effectLst/>
                        </a:rPr>
                        <a:t>взрослых</a:t>
                      </a:r>
                      <a:r>
                        <a:rPr lang="ru-RU" sz="1900" baseline="0" dirty="0" smtClean="0">
                          <a:effectLst/>
                        </a:rPr>
                        <a:t> и детей </a:t>
                      </a:r>
                      <a:r>
                        <a:rPr lang="ru-RU" sz="1900" dirty="0" smtClean="0">
                          <a:effectLst/>
                        </a:rPr>
                        <a:t>150 000 доз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900" dirty="0" smtClean="0">
                          <a:effectLst/>
                        </a:rPr>
                        <a:t>(</a:t>
                      </a:r>
                      <a:r>
                        <a:rPr lang="ru-RU" sz="1900" dirty="0" err="1" smtClean="0">
                          <a:effectLst/>
                        </a:rPr>
                        <a:t>Совигрипп</a:t>
                      </a:r>
                      <a:r>
                        <a:rPr lang="ru-RU" sz="1900" dirty="0" smtClean="0">
                          <a:effectLst/>
                        </a:rPr>
                        <a:t>) (региональный бюджет)</a:t>
                      </a:r>
                      <a:endParaRPr lang="ru-RU" sz="19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1627453"/>
              </p:ext>
            </p:extLst>
          </p:nvPr>
        </p:nvGraphicFramePr>
        <p:xfrm>
          <a:off x="1039429" y="2504824"/>
          <a:ext cx="7500996" cy="11582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24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6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35 </a:t>
                      </a:r>
                      <a:r>
                        <a:rPr lang="ru-RU" sz="1900" dirty="0" err="1">
                          <a:effectLst/>
                        </a:rPr>
                        <a:t>нед</a:t>
                      </a:r>
                      <a:r>
                        <a:rPr lang="ru-RU" sz="1900" dirty="0">
                          <a:effectLst/>
                        </a:rPr>
                        <a:t>. (</a:t>
                      </a:r>
                      <a:r>
                        <a:rPr lang="ru-RU" sz="1900" dirty="0" smtClean="0">
                          <a:effectLst/>
                        </a:rPr>
                        <a:t>28 </a:t>
                      </a:r>
                      <a:r>
                        <a:rPr lang="ru-RU" sz="1900" dirty="0">
                          <a:effectLst/>
                        </a:rPr>
                        <a:t>августа)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351 650 доз для взрослых (</a:t>
                      </a:r>
                      <a:r>
                        <a:rPr lang="ru-RU" sz="1900" dirty="0" err="1" smtClean="0">
                          <a:effectLst/>
                        </a:rPr>
                        <a:t>Совигрипп</a:t>
                      </a:r>
                      <a:r>
                        <a:rPr lang="ru-RU" sz="19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42 310 доз для взрослых (</a:t>
                      </a:r>
                      <a:r>
                        <a:rPr lang="ru-RU" sz="1900" dirty="0" err="1" smtClean="0">
                          <a:effectLst/>
                        </a:rPr>
                        <a:t>Ультрикс</a:t>
                      </a:r>
                      <a:r>
                        <a:rPr lang="ru-RU" sz="1900" dirty="0" smtClean="0">
                          <a:effectLst/>
                        </a:rPr>
                        <a:t> ® </a:t>
                      </a:r>
                      <a:r>
                        <a:rPr lang="ru-RU" sz="1900" dirty="0" err="1" smtClean="0">
                          <a:effectLst/>
                        </a:rPr>
                        <a:t>Квадри</a:t>
                      </a:r>
                      <a:r>
                        <a:rPr lang="ru-RU" sz="19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110 080 </a:t>
                      </a:r>
                      <a:r>
                        <a:rPr lang="ru-RU" sz="1900" dirty="0">
                          <a:effectLst/>
                        </a:rPr>
                        <a:t>доз </a:t>
                      </a:r>
                      <a:r>
                        <a:rPr lang="ru-RU" sz="1900" dirty="0" smtClean="0">
                          <a:effectLst/>
                        </a:rPr>
                        <a:t>детской вакцины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(</a:t>
                      </a:r>
                      <a:r>
                        <a:rPr lang="ru-RU" sz="1900" dirty="0" err="1" smtClean="0">
                          <a:effectLst/>
                        </a:rPr>
                        <a:t>Ультрикс</a:t>
                      </a:r>
                      <a:r>
                        <a:rPr lang="ru-RU" sz="1900" dirty="0" smtClean="0">
                          <a:effectLst/>
                        </a:rPr>
                        <a:t>® </a:t>
                      </a:r>
                      <a:r>
                        <a:rPr lang="ru-RU" sz="1900" dirty="0" err="1" smtClean="0">
                          <a:effectLst/>
                        </a:rPr>
                        <a:t>Квадри</a:t>
                      </a:r>
                      <a:r>
                        <a:rPr lang="ru-RU" sz="1900" dirty="0" smtClean="0">
                          <a:effectLst/>
                        </a:rPr>
                        <a:t>) (</a:t>
                      </a:r>
                      <a:r>
                        <a:rPr lang="ru-RU" sz="1900" dirty="0" err="1" smtClean="0">
                          <a:effectLst/>
                        </a:rPr>
                        <a:t>фед</a:t>
                      </a:r>
                      <a:r>
                        <a:rPr lang="ru-RU" sz="1900" dirty="0" smtClean="0">
                          <a:effectLst/>
                        </a:rPr>
                        <a:t>. </a:t>
                      </a:r>
                      <a:r>
                        <a:rPr lang="ru-RU" sz="1900" dirty="0" err="1" smtClean="0">
                          <a:effectLst/>
                        </a:rPr>
                        <a:t>бюд-т</a:t>
                      </a:r>
                      <a:r>
                        <a:rPr lang="ru-RU" sz="1900" dirty="0" smtClean="0">
                          <a:effectLst/>
                        </a:rPr>
                        <a:t>)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3781962"/>
              </p:ext>
            </p:extLst>
          </p:nvPr>
        </p:nvGraphicFramePr>
        <p:xfrm>
          <a:off x="1043608" y="3789040"/>
          <a:ext cx="7488832" cy="5791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37 </a:t>
                      </a:r>
                      <a:r>
                        <a:rPr lang="ru-RU" sz="1900" dirty="0" err="1" smtClean="0">
                          <a:effectLst/>
                        </a:rPr>
                        <a:t>нед</a:t>
                      </a:r>
                      <a:r>
                        <a:rPr lang="ru-RU" sz="1900" dirty="0" smtClean="0">
                          <a:effectLst/>
                        </a:rPr>
                        <a:t>. (12 сентября)</a:t>
                      </a:r>
                      <a:endParaRPr lang="en-US" sz="19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900" dirty="0" smtClean="0">
                          <a:effectLst/>
                        </a:rPr>
                        <a:t> 150 000 доз для взрослых</a:t>
                      </a:r>
                      <a:r>
                        <a:rPr lang="ru-RU" sz="1900" baseline="0" dirty="0" smtClean="0">
                          <a:effectLst/>
                        </a:rPr>
                        <a:t> и детей </a:t>
                      </a:r>
                      <a:r>
                        <a:rPr lang="ru-RU" sz="1900" dirty="0" smtClean="0">
                          <a:effectLst/>
                        </a:rPr>
                        <a:t>150 000 доз</a:t>
                      </a:r>
                      <a:r>
                        <a:rPr lang="ru-RU" sz="1900" baseline="0" dirty="0" smtClean="0">
                          <a:effectLst/>
                        </a:rPr>
                        <a:t> </a:t>
                      </a:r>
                      <a:r>
                        <a:rPr lang="ru-RU" sz="1900" dirty="0" smtClean="0">
                          <a:effectLst/>
                        </a:rPr>
                        <a:t>(</a:t>
                      </a:r>
                      <a:r>
                        <a:rPr lang="ru-RU" sz="1900" dirty="0" err="1" smtClean="0">
                          <a:effectLst/>
                        </a:rPr>
                        <a:t>Гриппол</a:t>
                      </a:r>
                      <a:r>
                        <a:rPr lang="ru-RU" sz="1900" baseline="0" dirty="0" smtClean="0">
                          <a:effectLst/>
                        </a:rPr>
                        <a:t> плюс</a:t>
                      </a:r>
                      <a:r>
                        <a:rPr lang="ru-RU" sz="1900" dirty="0" smtClean="0">
                          <a:effectLst/>
                        </a:rPr>
                        <a:t>) (региональный бюджет)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017699"/>
              </p:ext>
            </p:extLst>
          </p:nvPr>
        </p:nvGraphicFramePr>
        <p:xfrm>
          <a:off x="1043608" y="5253203"/>
          <a:ext cx="7776864" cy="1737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22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4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очередная </a:t>
                      </a:r>
                      <a:r>
                        <a:rPr lang="ru-RU" sz="1900" dirty="0">
                          <a:effectLst/>
                        </a:rPr>
                        <a:t>поставка </a:t>
                      </a:r>
                      <a:r>
                        <a:rPr lang="ru-RU" sz="1900" dirty="0" smtClean="0">
                          <a:effectLst/>
                        </a:rPr>
                        <a:t> 13.10.2023</a:t>
                      </a:r>
                      <a:endParaRPr lang="en-US" sz="19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effectLst/>
                        </a:rPr>
                        <a:t>403 200 доз для взрослых (</a:t>
                      </a:r>
                      <a:r>
                        <a:rPr lang="ru-RU" sz="1900" dirty="0" err="1" smtClean="0">
                          <a:effectLst/>
                        </a:rPr>
                        <a:t>Совигрипп</a:t>
                      </a:r>
                      <a:r>
                        <a:rPr lang="ru-RU" sz="19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</a:rPr>
                        <a:t>Не поставлено </a:t>
                      </a: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(федеральный </a:t>
                      </a:r>
                      <a:r>
                        <a:rPr lang="ru-RU" sz="19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бюджет)</a:t>
                      </a:r>
                      <a:r>
                        <a:rPr lang="ru-RU" sz="1900" smtClean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  <a:r>
                        <a:rPr lang="ru-RU" sz="1900" baseline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</a:rPr>
                        <a:t>37 420 доз для детей</a:t>
                      </a:r>
                      <a:r>
                        <a:rPr lang="ru-RU" sz="19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ru-RU" sz="1900" dirty="0" err="1" smtClean="0">
                          <a:solidFill>
                            <a:srgbClr val="FF0000"/>
                          </a:solidFill>
                          <a:effectLst/>
                        </a:rPr>
                        <a:t>Ультрикс</a:t>
                      </a: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</a:rPr>
                        <a:t> ® </a:t>
                      </a:r>
                      <a:r>
                        <a:rPr lang="ru-RU" sz="1900" dirty="0" err="1" smtClean="0">
                          <a:solidFill>
                            <a:srgbClr val="FF0000"/>
                          </a:solidFill>
                          <a:effectLst/>
                        </a:rPr>
                        <a:t>Квадри</a:t>
                      </a: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</a:rPr>
                        <a:t>) и 72 000 доз для взрослых (</a:t>
                      </a:r>
                      <a:r>
                        <a:rPr lang="ru-RU" sz="1900" dirty="0" err="1" smtClean="0">
                          <a:solidFill>
                            <a:srgbClr val="FF0000"/>
                          </a:solidFill>
                          <a:effectLst/>
                        </a:rPr>
                        <a:t>Совигрипп</a:t>
                      </a: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rgbClr val="FF0000"/>
                          </a:solidFill>
                          <a:effectLst/>
                        </a:rPr>
                        <a:t>(дата не определена)</a:t>
                      </a:r>
                      <a:endParaRPr lang="ru-RU" sz="19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3781962"/>
              </p:ext>
            </p:extLst>
          </p:nvPr>
        </p:nvGraphicFramePr>
        <p:xfrm>
          <a:off x="1043608" y="4389105"/>
          <a:ext cx="7488832" cy="5791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39 </a:t>
                      </a:r>
                      <a:r>
                        <a:rPr lang="ru-RU" sz="1900" dirty="0" err="1" smtClean="0">
                          <a:effectLst/>
                        </a:rPr>
                        <a:t>нед</a:t>
                      </a:r>
                      <a:r>
                        <a:rPr lang="ru-RU" sz="1900" dirty="0" smtClean="0">
                          <a:effectLst/>
                        </a:rPr>
                        <a:t>. (25 сентября)</a:t>
                      </a:r>
                      <a:endParaRPr lang="en-US" sz="19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effectLst/>
                        </a:rPr>
                        <a:t>114 200 доз для детей (</a:t>
                      </a:r>
                      <a:r>
                        <a:rPr lang="ru-RU" sz="1900" dirty="0" err="1" smtClean="0">
                          <a:effectLst/>
                        </a:rPr>
                        <a:t>Совигрипп</a:t>
                      </a:r>
                      <a:r>
                        <a:rPr lang="ru-RU" sz="1900" dirty="0" smtClean="0">
                          <a:effectLst/>
                        </a:rPr>
                        <a:t>)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900" dirty="0" smtClean="0">
                          <a:effectLst/>
                        </a:rPr>
                        <a:t> (федеральный бюджет)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7544" y="5541235"/>
            <a:ext cx="50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1756"/>
            <a:ext cx="2699792" cy="666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274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Форма выпуска и состав препарата </a:t>
            </a:r>
            <a:r>
              <a:rPr lang="ru-RU" b="1" dirty="0" err="1" smtClean="0">
                <a:solidFill>
                  <a:srgbClr val="FF0000"/>
                </a:solidFill>
              </a:rPr>
              <a:t>Совигрипп</a:t>
            </a:r>
            <a:r>
              <a:rPr lang="ru-RU" b="1" baseline="30000" dirty="0" smtClean="0">
                <a:solidFill>
                  <a:srgbClr val="FF0000"/>
                </a:solidFill>
              </a:rPr>
              <a:t>®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i="1" dirty="0"/>
              <a:t>Раствор для в/м введения</a:t>
            </a:r>
            <a:r>
              <a:rPr lang="ru-RU" dirty="0"/>
              <a:t> бесцветный или слегка желтоватый, прозрачный или слабо </a:t>
            </a:r>
            <a:r>
              <a:rPr lang="ru-RU" dirty="0" err="1"/>
              <a:t>опалесцирующий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/>
              <a:t>1 доза </a:t>
            </a:r>
            <a:r>
              <a:rPr lang="ru-RU" b="1" dirty="0" smtClean="0"/>
              <a:t>-0.5 мл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гемагглютинин вируса гриппа подтипа A (</a:t>
            </a:r>
            <a:r>
              <a:rPr lang="ru-RU" dirty="0" smtClean="0"/>
              <a:t>H</a:t>
            </a:r>
            <a:r>
              <a:rPr lang="ru-RU" baseline="-25000" dirty="0" smtClean="0"/>
              <a:t>1</a:t>
            </a:r>
            <a:r>
              <a:rPr lang="ru-RU" dirty="0" smtClean="0"/>
              <a:t>N</a:t>
            </a:r>
            <a:r>
              <a:rPr lang="ru-RU" baseline="-25000" dirty="0" smtClean="0"/>
              <a:t>1</a:t>
            </a:r>
            <a:r>
              <a:rPr lang="ru-RU" dirty="0" smtClean="0"/>
              <a:t>) 5 </a:t>
            </a:r>
            <a:r>
              <a:rPr lang="ru-RU" dirty="0"/>
              <a:t>мкг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гемагглютинин вируса гриппа подтипа A (H</a:t>
            </a:r>
            <a:r>
              <a:rPr lang="ru-RU" baseline="-25000" dirty="0"/>
              <a:t>3</a:t>
            </a:r>
            <a:r>
              <a:rPr lang="ru-RU" dirty="0"/>
              <a:t>N</a:t>
            </a:r>
            <a:r>
              <a:rPr lang="ru-RU" baseline="-25000" dirty="0"/>
              <a:t>2</a:t>
            </a:r>
            <a:r>
              <a:rPr lang="ru-RU" dirty="0" smtClean="0"/>
              <a:t>) 5 </a:t>
            </a:r>
            <a:r>
              <a:rPr lang="ru-RU" dirty="0"/>
              <a:t>мкг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гемагглютинин вируса гриппа подтипа </a:t>
            </a:r>
            <a:r>
              <a:rPr lang="ru-RU" dirty="0" smtClean="0"/>
              <a:t>B 11 </a:t>
            </a:r>
            <a:r>
              <a:rPr lang="ru-RU" dirty="0"/>
              <a:t>мкг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4-х валентная вакцина </a:t>
            </a:r>
            <a:r>
              <a:rPr lang="ru-RU" b="1" dirty="0" err="1" smtClean="0">
                <a:solidFill>
                  <a:srgbClr val="FF0000"/>
                </a:solidFill>
              </a:rPr>
              <a:t>Ультрикс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Антиген вируса гриппа типа A (H</a:t>
            </a:r>
            <a:r>
              <a:rPr lang="ru-RU" baseline="-25000" dirty="0"/>
              <a:t>1</a:t>
            </a:r>
            <a:r>
              <a:rPr lang="ru-RU" dirty="0"/>
              <a:t>N</a:t>
            </a:r>
            <a:r>
              <a:rPr lang="ru-RU" baseline="-25000" dirty="0"/>
              <a:t>1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Антиген вируса гриппа типа A (H</a:t>
            </a:r>
            <a:r>
              <a:rPr lang="ru-RU" baseline="-25000" dirty="0"/>
              <a:t>3</a:t>
            </a:r>
            <a:r>
              <a:rPr lang="ru-RU" dirty="0"/>
              <a:t>N</a:t>
            </a:r>
            <a:r>
              <a:rPr lang="ru-RU" baseline="-25000" dirty="0"/>
              <a:t>2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Антиген вируса гриппа типа В (линия </a:t>
            </a:r>
            <a:r>
              <a:rPr lang="ru-RU" dirty="0" err="1"/>
              <a:t>Yamagata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Антиген вируса гриппа типа В (линия </a:t>
            </a:r>
            <a:r>
              <a:rPr lang="ru-RU" dirty="0" err="1"/>
              <a:t>Victoria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подготовиться  к вакцинации Какие документы иметь?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настоящий момент для постановки прививки достаточно предъявить:</a:t>
            </a:r>
          </a:p>
          <a:p>
            <a:r>
              <a:rPr lang="ru-RU" dirty="0"/>
              <a:t>Полис </a:t>
            </a:r>
            <a:r>
              <a:rPr lang="ru-RU" dirty="0" smtClean="0"/>
              <a:t>ОМС</a:t>
            </a:r>
            <a:endParaRPr lang="ru-RU" dirty="0"/>
          </a:p>
          <a:p>
            <a:r>
              <a:rPr lang="ru-RU" dirty="0" smtClean="0"/>
              <a:t>паспорт </a:t>
            </a:r>
          </a:p>
          <a:p>
            <a:r>
              <a:rPr lang="ru-RU" dirty="0" smtClean="0"/>
              <a:t>СНИЛС</a:t>
            </a:r>
            <a:endParaRPr lang="ru-RU" dirty="0"/>
          </a:p>
          <a:p>
            <a:r>
              <a:rPr lang="ru-RU" dirty="0"/>
              <a:t>Также на вакцинацию можно взять с собой специальный прививочный сертификат (если он у вас имеется). В него также будет внесена отметка </a:t>
            </a:r>
            <a:br>
              <a:rPr lang="ru-RU" dirty="0"/>
            </a:br>
            <a:r>
              <a:rPr lang="ru-RU" dirty="0"/>
              <a:t>о введенном препарате с датой иммунизации.</a:t>
            </a:r>
          </a:p>
          <a:p>
            <a:r>
              <a:rPr lang="ru-RU" dirty="0"/>
              <a:t>Кроме того, каждый, кто проходит иммунизацию, подписывает добровольное информированное согласие. Оно дается на медицинское вмешательство.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Дети  и грипп !?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614475"/>
            <a:ext cx="504056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пик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заболеваемости гриппом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в возрасте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от 3 до 14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лет; </a:t>
            </a:r>
          </a:p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ети заболевают в 3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раза чаще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взрослых;</a:t>
            </a:r>
          </a:p>
          <a:p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чувствительность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к вирусу гриппа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в 4 раза выше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2505" y="3537348"/>
            <a:ext cx="4680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особенно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опасен грипп для детей до 5 лет, в этой категории маленьких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пациентов,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частота осложнений достигает 80-90%.</a:t>
            </a:r>
          </a:p>
        </p:txBody>
      </p:sp>
      <p:pic>
        <p:nvPicPr>
          <p:cNvPr id="2052" name="Picture 4" descr="C:\Users\Пульм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504056" cy="672075"/>
          </a:xfrm>
          <a:prstGeom prst="rect">
            <a:avLst/>
          </a:prstGeom>
          <a:noFill/>
        </p:spPr>
      </p:pic>
      <p:pic>
        <p:nvPicPr>
          <p:cNvPr id="16" name="Picture 4" descr="C:\Users\Пульм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60915"/>
            <a:ext cx="504056" cy="672075"/>
          </a:xfrm>
          <a:prstGeom prst="rect">
            <a:avLst/>
          </a:prstGeom>
          <a:noFill/>
        </p:spPr>
      </p:pic>
      <p:pic>
        <p:nvPicPr>
          <p:cNvPr id="17" name="Picture 4" descr="C:\Users\Пульм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21021"/>
            <a:ext cx="504056" cy="672075"/>
          </a:xfrm>
          <a:prstGeom prst="rect">
            <a:avLst/>
          </a:prstGeom>
          <a:noFill/>
        </p:spPr>
      </p:pic>
      <p:pic>
        <p:nvPicPr>
          <p:cNvPr id="18" name="Picture 4" descr="C:\Users\Пульм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81128"/>
            <a:ext cx="504056" cy="672075"/>
          </a:xfrm>
          <a:prstGeom prst="rect">
            <a:avLst/>
          </a:prstGeom>
          <a:noFill/>
        </p:spPr>
      </p:pic>
      <p:pic>
        <p:nvPicPr>
          <p:cNvPr id="19" name="Picture 4" descr="C:\Users\Пульм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637245"/>
            <a:ext cx="504056" cy="6720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038836" y="4504768"/>
            <a:ext cx="50405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осложнения гриппа: затрагивающие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не затрагивающие легкие.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легких: воспаление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эмпиема (гнойное расплавление) и деструкция лёгочной ткани.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Вне легких: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менингит, энцефалит, отит, болезни сердца и печени.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80834" y="2645397"/>
            <a:ext cx="4680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сильная интоксикация,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которая тяжело переносится </a:t>
            </a:r>
            <a:endParaRPr lang="ru-RU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(связано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с циркуляцией в крови фрагментов вируса и разрушенных клеток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«хозяина»)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s://www.tyzine.ru/sites/tyzine_ru/files/depositphotos_21276025_l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73501"/>
            <a:ext cx="2411881" cy="34836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59" y="188639"/>
          <a:ext cx="7704856" cy="6517115"/>
        </p:xfrm>
        <a:graphic>
          <a:graphicData uri="http://schemas.openxmlformats.org/drawingml/2006/table">
            <a:tbl>
              <a:tblPr/>
              <a:tblGrid>
                <a:gridCol w="3168353"/>
                <a:gridCol w="1112122"/>
                <a:gridCol w="1217434"/>
                <a:gridCol w="838796"/>
                <a:gridCol w="1368151"/>
              </a:tblGrid>
              <a:tr h="54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Муниципальный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район 13/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Мед.орг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План вакцинации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Поставлено вакцины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Привито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 выполнения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"Нехаевская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50,21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"Новоаннинская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2257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51,48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"Октябрьская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53,86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"Николаевская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4170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3233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70,58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Камышинская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детская городская больница"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18120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17160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14613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73,96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ГУЗ "Детская больница № 1"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13 610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13160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11240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74,36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ГУЗ "Детская поликлиника № 16"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20 890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18910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16161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74,49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"ЦРБ Дубовского МР"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74,92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ГУЗ "Поликлиника № 30"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4 820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79,05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ГУЗ "Детская клиническая поликлиника № 15"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16 520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15195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13867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79,82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"Быковская ЦРБ"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3485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80,06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Волжский ГБУЗ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"Городская детская поликлиника № 2"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14390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13925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12730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80,13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 всем МО  Волгограда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108 545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102 200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86 877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81,87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"ЦРБ Ольховского МР"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81,90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ГУЗ "Детская поликлиника № 3"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17 360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16550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15465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81,94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"Иловлинская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4135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82,37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"Фроловская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6850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6127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82,58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ГУЗ "Детская поликлиника № 1"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20 305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19580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18394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82,61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"Палласовская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5755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82,72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"Городищенская ЦРБ"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9555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9185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8650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83,31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ГБУЗ "ЦРБ Клетского МР Волгоградской области"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83,45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Какие прививки взрослым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рекомендуют сделать врачи?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b="1" dirty="0" smtClean="0"/>
              <a:t>К плановым </a:t>
            </a:r>
            <a:r>
              <a:rPr lang="ru-RU" b="1" dirty="0"/>
              <a:t>обязательным прививкам </a:t>
            </a:r>
            <a:r>
              <a:rPr lang="ru-RU" dirty="0"/>
              <a:t>для взрослых относят введение препаратов от: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Дифтерии и столбняка – 1 раз в 10 лет после </a:t>
            </a:r>
            <a:r>
              <a:rPr lang="ru-RU" dirty="0" smtClean="0"/>
              <a:t>23-х </a:t>
            </a:r>
            <a:r>
              <a:rPr lang="ru-RU" dirty="0"/>
              <a:t>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Кори – до 35 (не болевшие, не привитые)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Гепатита B – в возрасте от 18 до 55 лет (не привитые ранее, по показаниям)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Краснухи – девушки 18-25 (не болевшие, не привитые, привитые однократно)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Ежегодная </a:t>
            </a:r>
            <a:r>
              <a:rPr lang="ru-RU" dirty="0"/>
              <a:t>иммунизация от вируса гриппа.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Первые признаки болезни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7975" y="1752600"/>
            <a:ext cx="2103785" cy="44607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ru-RU" sz="1350" b="1" dirty="0" smtClean="0">
                <a:solidFill>
                  <a:srgbClr val="FF0000"/>
                </a:solidFill>
              </a:rPr>
              <a:t>ИНКУБАЦИОННЫЙ ПЕРИОД составляет </a:t>
            </a:r>
            <a:r>
              <a:rPr lang="ru-RU" sz="1350" b="1" dirty="0">
                <a:solidFill>
                  <a:srgbClr val="FF0000"/>
                </a:solidFill>
              </a:rPr>
              <a:t>от нескольких часов до 3 суток. </a:t>
            </a:r>
          </a:p>
          <a:p>
            <a:pPr algn="ctr"/>
            <a:r>
              <a:rPr lang="ru-RU" sz="1600" b="1" dirty="0"/>
              <a:t>В отличие от большинства респираторных вирусных заболеваний, грипп дебютирует остро: родители или сам ребенок четко называют тот момент, когда произошло ухудшение</a:t>
            </a:r>
            <a:r>
              <a:rPr lang="ru-RU" sz="1350" b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4005064"/>
            <a:ext cx="6264696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 других ОРВИ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сначала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появляются боли в горле, отек, заложенность и выделения из носа. И лишь потом поднимается температура до 38-38,5 ℃, а интоксикация выражена в меньшей степени.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6408712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</a:rPr>
              <a:t>При </a:t>
            </a:r>
            <a:r>
              <a:rPr lang="ru-RU" sz="1700" b="1" dirty="0">
                <a:solidFill>
                  <a:srgbClr val="002060"/>
                </a:solidFill>
              </a:rPr>
              <a:t>гриппе</a:t>
            </a:r>
            <a:endParaRPr lang="ru-RU" sz="1700" b="1" dirty="0" smtClean="0">
              <a:solidFill>
                <a:srgbClr val="002060"/>
              </a:solidFill>
            </a:endParaRPr>
          </a:p>
          <a:p>
            <a:r>
              <a:rPr lang="ru-RU" sz="1700" b="1" dirty="0">
                <a:solidFill>
                  <a:srgbClr val="002060"/>
                </a:solidFill>
              </a:rPr>
              <a:t>н</a:t>
            </a:r>
            <a:r>
              <a:rPr lang="ru-RU" sz="1700" b="1" dirty="0" smtClean="0">
                <a:solidFill>
                  <a:srgbClr val="002060"/>
                </a:solidFill>
              </a:rPr>
              <a:t>а </a:t>
            </a:r>
            <a:r>
              <a:rPr lang="ru-RU" sz="1700" b="1" dirty="0">
                <a:solidFill>
                  <a:srgbClr val="002060"/>
                </a:solidFill>
              </a:rPr>
              <a:t>передний план </a:t>
            </a:r>
            <a:r>
              <a:rPr lang="ru-RU" sz="1700" b="1" dirty="0" smtClean="0">
                <a:solidFill>
                  <a:srgbClr val="002060"/>
                </a:solidFill>
              </a:rPr>
              <a:t>выходит </a:t>
            </a:r>
            <a:r>
              <a:rPr lang="ru-RU" sz="1700" b="1" dirty="0">
                <a:solidFill>
                  <a:srgbClr val="002060"/>
                </a:solidFill>
              </a:rPr>
              <a:t>лихорадка и клиника </a:t>
            </a:r>
            <a:r>
              <a:rPr lang="ru-RU" sz="1700" b="1" dirty="0" smtClean="0">
                <a:solidFill>
                  <a:srgbClr val="002060"/>
                </a:solidFill>
              </a:rPr>
              <a:t>интоксикации:</a:t>
            </a:r>
            <a:endParaRPr lang="ru-RU" sz="1700" b="1" dirty="0">
              <a:solidFill>
                <a:srgbClr val="00206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rgbClr val="002060"/>
                </a:solidFill>
              </a:rPr>
              <a:t>резкое повышение температуры;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b="1" dirty="0">
                <a:solidFill>
                  <a:srgbClr val="002060"/>
                </a:solidFill>
              </a:rPr>
              <a:t>ребенок мерзнет, жалуется на озноб;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b="1" dirty="0" smtClean="0">
                <a:solidFill>
                  <a:srgbClr val="002060"/>
                </a:solidFill>
              </a:rPr>
              <a:t>отказывается </a:t>
            </a:r>
            <a:r>
              <a:rPr lang="ru-RU" sz="1700" b="1" dirty="0">
                <a:solidFill>
                  <a:srgbClr val="002060"/>
                </a:solidFill>
              </a:rPr>
              <a:t>от пищи.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b="1" dirty="0" smtClean="0">
                <a:solidFill>
                  <a:srgbClr val="002060"/>
                </a:solidFill>
              </a:rPr>
              <a:t>Изменяется нервно-психическое </a:t>
            </a:r>
            <a:r>
              <a:rPr lang="ru-RU" sz="1700" b="1" dirty="0">
                <a:solidFill>
                  <a:srgbClr val="002060"/>
                </a:solidFill>
              </a:rPr>
              <a:t>состояние ребенка: </a:t>
            </a:r>
            <a:r>
              <a:rPr lang="ru-RU" sz="1700" b="1" dirty="0" smtClean="0">
                <a:solidFill>
                  <a:srgbClr val="002060"/>
                </a:solidFill>
              </a:rPr>
              <a:t>вялость</a:t>
            </a:r>
            <a:r>
              <a:rPr lang="ru-RU" sz="1700" b="1" dirty="0">
                <a:solidFill>
                  <a:srgbClr val="002060"/>
                </a:solidFill>
              </a:rPr>
              <a:t>, </a:t>
            </a:r>
            <a:r>
              <a:rPr lang="ru-RU" sz="1700" b="1" dirty="0" smtClean="0">
                <a:solidFill>
                  <a:srgbClr val="002060"/>
                </a:solidFill>
              </a:rPr>
              <a:t>апатия </a:t>
            </a:r>
            <a:r>
              <a:rPr lang="ru-RU" sz="1700" b="1" dirty="0">
                <a:solidFill>
                  <a:srgbClr val="002060"/>
                </a:solidFill>
              </a:rPr>
              <a:t>или наоборот – раздражение, </a:t>
            </a:r>
            <a:r>
              <a:rPr lang="ru-RU" sz="1700" b="1" dirty="0" smtClean="0">
                <a:solidFill>
                  <a:srgbClr val="002060"/>
                </a:solidFill>
              </a:rPr>
              <a:t>повышенная </a:t>
            </a:r>
            <a:r>
              <a:rPr lang="ru-RU" sz="1700" b="1" dirty="0">
                <a:solidFill>
                  <a:srgbClr val="002060"/>
                </a:solidFill>
              </a:rPr>
              <a:t>возбудимость</a:t>
            </a:r>
            <a:r>
              <a:rPr lang="ru-RU" sz="1700" b="1" dirty="0" smtClean="0">
                <a:solidFill>
                  <a:srgbClr val="002060"/>
                </a:solidFill>
              </a:rPr>
              <a:t>.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ttps://thumbs.dreamstime.com/b/%D0%BC%D0%B0-%D1%8C%D1%87%D0%B8%D0%BA-%D0%B1%D0%BE-%D0%B5%D0%BD-%D0%BC%D0%B0%D0%BC%D0%B0-%D1%8C%D0%B5%D1%82-%D1%81%D0%B8%D1%80%D0%BE%D0%BF-%D0%BC%D0%B0-%D1%8C%D1%87%D0%B8%D0%BA-%D0%BE%D1%82%D0%BA%D0%B0%D0%B7%D1%8B%D0%B2%D0%B0%D0%B5%D1%82-%D0%B2%D1%8B%D0%BF%D0%B8%D1%82%D1%8C-80278338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5832648" cy="11620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Профилактика гриппа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8788"/>
            <a:ext cx="65882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Вакцинация детей против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гриппа 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Ульрикс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Квадри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Совигрипп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Гриппол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Плюс)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Экстренная профилактика другим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детям и членам семьи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противовирусными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препаратами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интерферонами в случае выявления заболевания в семье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100694">
                    <a:lumMod val="75000"/>
                  </a:srgbClr>
                </a:solidFill>
              </a:rPr>
              <a:t>Противоэпидемические </a:t>
            </a:r>
            <a:r>
              <a:rPr lang="ru-RU" sz="2000" b="1" dirty="0" smtClean="0">
                <a:solidFill>
                  <a:srgbClr val="100694">
                    <a:lumMod val="75000"/>
                  </a:srgbClr>
                </a:solidFill>
              </a:rPr>
              <a:t>мероприятия: 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разобщение детей в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период эпидемии гриппа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(изоляция больных, ограничение массовых мероприятий,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утренние фильтры, внеочередные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каникулы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проветривание,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кварцевание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, ежедневная влажная уборка помещений с использованием дезинфицирующих средств;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оптимальная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температура воздуха, создающая комфортные условия для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нахождения детей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700809"/>
            <a:ext cx="2520279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КОНВАСЭЛ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субъединичная</a:t>
            </a:r>
            <a:r>
              <a:rPr lang="ru-RU" dirty="0"/>
              <a:t> </a:t>
            </a:r>
            <a:r>
              <a:rPr lang="ru-RU" dirty="0" err="1"/>
              <a:t>рекомбинантная</a:t>
            </a:r>
            <a:r>
              <a:rPr lang="ru-RU" dirty="0"/>
              <a:t> вакцина </a:t>
            </a:r>
            <a:r>
              <a:rPr lang="ru-RU" dirty="0">
                <a:solidFill>
                  <a:srgbClr val="FF0000"/>
                </a:solidFill>
              </a:rPr>
              <a:t>для профилактики </a:t>
            </a:r>
            <a:r>
              <a:rPr lang="ru-RU" dirty="0" err="1">
                <a:solidFill>
                  <a:srgbClr val="FF0000"/>
                </a:solidFill>
              </a:rPr>
              <a:t>коронавирусной</a:t>
            </a:r>
            <a:r>
              <a:rPr lang="ru-RU" dirty="0">
                <a:solidFill>
                  <a:srgbClr val="FF0000"/>
                </a:solidFill>
              </a:rPr>
              <a:t> инфекции, </a:t>
            </a:r>
            <a:r>
              <a:rPr lang="ru-RU" dirty="0"/>
              <a:t>вызываемой вирусом SARS-CoV-2. Вакцина разработана и производится в ФГУП </a:t>
            </a:r>
            <a:r>
              <a:rPr lang="ru-RU" dirty="0" err="1"/>
              <a:t>СПбНИИВС</a:t>
            </a:r>
            <a:r>
              <a:rPr lang="ru-RU" dirty="0"/>
              <a:t> ФМБА России. </a:t>
            </a:r>
            <a:r>
              <a:rPr lang="ru-RU" dirty="0" err="1"/>
              <a:t>Конвасэл</a:t>
            </a:r>
            <a:r>
              <a:rPr lang="ru-RU" dirty="0"/>
              <a:t> - первая в мире зарегистрированная вакцина против COVID-19 на основе </a:t>
            </a:r>
            <a:r>
              <a:rPr lang="ru-RU" dirty="0" err="1"/>
              <a:t>нуклекапсидного</a:t>
            </a:r>
            <a:r>
              <a:rPr lang="ru-RU" dirty="0"/>
              <a:t> белка. </a:t>
            </a:r>
            <a:endParaRPr lang="ru-RU" dirty="0" smtClean="0"/>
          </a:p>
          <a:p>
            <a:r>
              <a:rPr lang="ru-RU" u="sng" dirty="0" smtClean="0"/>
              <a:t>Это </a:t>
            </a:r>
            <a:r>
              <a:rPr lang="ru-RU" u="sng" dirty="0"/>
              <a:t>значит, что она будет эффективна и при происходящих мутациях вируса</a:t>
            </a:r>
            <a:r>
              <a:rPr lang="ru-RU" dirty="0"/>
              <a:t>. </a:t>
            </a:r>
            <a:r>
              <a:rPr lang="ru-RU" dirty="0" smtClean="0"/>
              <a:t>Вакцина </a:t>
            </a:r>
            <a:r>
              <a:rPr lang="ru-RU" dirty="0"/>
              <a:t>вводится однократно. </a:t>
            </a:r>
            <a:r>
              <a:rPr lang="ru-RU" dirty="0" smtClean="0"/>
              <a:t>Возможно введение в один день  вместе с гриппозными вакцинами.</a:t>
            </a:r>
          </a:p>
          <a:p>
            <a:r>
              <a:rPr lang="ru-RU" dirty="0" smtClean="0"/>
              <a:t>Препарат </a:t>
            </a:r>
            <a:r>
              <a:rPr lang="ru-RU" dirty="0"/>
              <a:t>представляет собой эмульсию для внутримышечного введения, объем одной дозы — 0,5 мл. </a:t>
            </a:r>
            <a:endParaRPr lang="ru-RU" dirty="0" smtClean="0"/>
          </a:p>
          <a:p>
            <a:r>
              <a:rPr lang="ru-RU" dirty="0" smtClean="0"/>
              <a:t>Однократная </a:t>
            </a:r>
            <a:r>
              <a:rPr lang="ru-RU" dirty="0"/>
              <a:t>иммунизация </a:t>
            </a:r>
            <a:r>
              <a:rPr lang="ru-RU" dirty="0" err="1"/>
              <a:t>Конвасэл</a:t>
            </a:r>
            <a:r>
              <a:rPr lang="ru-RU" dirty="0"/>
              <a:t> приводит к 100% </a:t>
            </a:r>
            <a:r>
              <a:rPr lang="ru-RU" dirty="0" err="1"/>
              <a:t>сероконверсии</a:t>
            </a:r>
            <a:r>
              <a:rPr lang="ru-RU" dirty="0"/>
              <a:t> с появлением высоких титров специфических антител класса </a:t>
            </a:r>
            <a:r>
              <a:rPr lang="ru-RU" dirty="0" err="1"/>
              <a:t>IgG</a:t>
            </a:r>
            <a:r>
              <a:rPr lang="ru-RU" dirty="0"/>
              <a:t> к </a:t>
            </a:r>
            <a:r>
              <a:rPr lang="ru-RU" u="sng" dirty="0"/>
              <a:t>N-белку вируса SARS-CoV-2 и активации клеточного иммунитета. </a:t>
            </a:r>
            <a:r>
              <a:rPr lang="ru-RU" dirty="0"/>
              <a:t>Период сохранения иммунитета после вакцинации </a:t>
            </a:r>
            <a:r>
              <a:rPr lang="ru-RU" dirty="0" err="1"/>
              <a:t>Конвасэл</a:t>
            </a:r>
            <a:r>
              <a:rPr lang="ru-RU" dirty="0"/>
              <a:t> составляет не менее 1-го года. Вакцина разрешена для взрослых с 18 лет без дальнейших ограничений по возрасту.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Вакцинация против </a:t>
            </a:r>
            <a:r>
              <a:rPr lang="ru-RU" dirty="0" err="1" smtClean="0"/>
              <a:t>КОВИДа</a:t>
            </a:r>
            <a:r>
              <a:rPr lang="ru-RU" dirty="0" smtClean="0"/>
              <a:t> проводится </a:t>
            </a:r>
            <a:r>
              <a:rPr lang="ru-RU" dirty="0"/>
              <a:t>бесплатно. Иммунизация против </a:t>
            </a:r>
            <a:r>
              <a:rPr lang="ru-RU" dirty="0" err="1"/>
              <a:t>коронавирусной</a:t>
            </a:r>
            <a:r>
              <a:rPr lang="ru-RU" dirty="0"/>
              <a:t> инфекции, вызываемой вирусом SARS-CoV-2, вошла </a:t>
            </a:r>
            <a:r>
              <a:rPr lang="ru-RU" dirty="0" smtClean="0"/>
              <a:t>в </a:t>
            </a:r>
            <a:r>
              <a:rPr lang="ru-RU" dirty="0"/>
              <a:t>календарь профилактических прививок по эпидемическим показаниям. </a:t>
            </a:r>
          </a:p>
          <a:p>
            <a:pPr fontAlgn="ctr"/>
            <a:r>
              <a:rPr lang="ru-RU" dirty="0"/>
              <a:t>Вакцина </a:t>
            </a:r>
            <a:r>
              <a:rPr lang="ru-RU" dirty="0" err="1"/>
              <a:t>Конвасэл</a:t>
            </a:r>
            <a:r>
              <a:rPr lang="ru-RU" dirty="0"/>
              <a:t> </a:t>
            </a:r>
            <a:r>
              <a:rPr lang="ru-RU" u="sng" dirty="0"/>
              <a:t>пригодна, как для первичной, так и для </a:t>
            </a:r>
            <a:r>
              <a:rPr lang="ru-RU" u="sng" dirty="0" err="1"/>
              <a:t>бустерной</a:t>
            </a:r>
            <a:r>
              <a:rPr lang="ru-RU" u="sng" dirty="0"/>
              <a:t> вакцинации</a:t>
            </a:r>
            <a:r>
              <a:rPr lang="ru-RU" dirty="0"/>
              <a:t>, в особенности пациентов, тяжело перенесших векторные или РНК вакцины. Информация о введении гражданину вакцины, о наличии медицинских противопоказаний к проведению профилактических прививок против COVID-19, о положительных результатах лабораторных исследований </a:t>
            </a:r>
            <a:r>
              <a:rPr lang="ru-RU" dirty="0" smtClean="0"/>
              <a:t>на </a:t>
            </a:r>
            <a:r>
              <a:rPr lang="ru-RU" dirty="0"/>
              <a:t>наличие COVID-19, на наличие антител к COVID-19 </a:t>
            </a:r>
            <a:r>
              <a:rPr lang="ru-RU" u="sng" dirty="0"/>
              <a:t>подтверждается внесением сведений в Федеральный регистр вакцинированных от COVID-19 </a:t>
            </a:r>
            <a:r>
              <a:rPr lang="ru-RU" dirty="0"/>
              <a:t>(далее - Регистр), который является частью информационного ресурса учета информации о COVID-19.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6B5BC-78E8-4DBE-AD82-21BB8772784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191755"/>
            <a:ext cx="2699792" cy="6662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</a:t>
            </a:r>
            <a:r>
              <a:rPr lang="ru-RU" sz="3200" b="1" dirty="0" smtClean="0"/>
              <a:t>нформирование о </a:t>
            </a:r>
            <a:r>
              <a:rPr lang="ru-RU" sz="3200" b="1" dirty="0"/>
              <a:t>необходимости прививок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047" y="1107171"/>
            <a:ext cx="640871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</a:rPr>
              <a:t>приверженности к иммунизации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76" y="1988840"/>
            <a:ext cx="640871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роведение </a:t>
            </a:r>
            <a:r>
              <a:rPr lang="ru-RU" sz="2000" b="1" dirty="0"/>
              <a:t>активной разъяснительной работы </a:t>
            </a:r>
            <a:endParaRPr lang="ru-RU" sz="2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о </a:t>
            </a:r>
            <a:r>
              <a:rPr lang="ru-RU" sz="2000" dirty="0"/>
              <a:t>преимуществах вакцинопрофилактики,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о  необходимости </a:t>
            </a:r>
            <a:r>
              <a:rPr lang="ru-RU" sz="2000" dirty="0"/>
              <a:t>раннего обращения за медицинской помощью в случае появления признаков заболевания,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по соблюдению </a:t>
            </a:r>
            <a:r>
              <a:rPr lang="ru-RU" sz="2000" dirty="0"/>
              <a:t>мер профилактики гриппа и ОРВИ,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о вреде </a:t>
            </a:r>
            <a:r>
              <a:rPr lang="ru-RU" sz="2000" dirty="0"/>
              <a:t>самолечения, в течение эпидемического сезона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25144"/>
            <a:ext cx="799288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Проведение </a:t>
            </a:r>
            <a:r>
              <a:rPr lang="ru-RU" sz="2000" dirty="0" smtClean="0"/>
              <a:t>совместно </a:t>
            </a:r>
            <a:r>
              <a:rPr lang="ru-RU" sz="2000" dirty="0"/>
              <a:t>со специалистами Управления </a:t>
            </a:r>
            <a:r>
              <a:rPr lang="ru-RU" sz="2000" dirty="0" err="1"/>
              <a:t>Роспотребнадзора</a:t>
            </a:r>
            <a:r>
              <a:rPr lang="ru-RU" sz="2000" dirty="0"/>
              <a:t> по Волгоградской области и ФБУЗ "</a:t>
            </a:r>
            <a:r>
              <a:rPr lang="ru-RU" sz="2000" dirty="0" err="1"/>
              <a:t>ЦГиЭ</a:t>
            </a:r>
            <a:r>
              <a:rPr lang="ru-RU" sz="2000" dirty="0"/>
              <a:t>" семинаров по вопросам профилактики гриппа с персоналом в дошкольных образовательных и общеобразовательных организациях</a:t>
            </a:r>
          </a:p>
        </p:txBody>
      </p:sp>
      <p:pic>
        <p:nvPicPr>
          <p:cNvPr id="10242" name="Picture 2" descr="https://zdrav.tatar.ru/pol17kaz/file/open/17897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98706"/>
            <a:ext cx="1754337" cy="24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4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6B5BC-78E8-4DBE-AD82-21BB8772784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AutoShape 2" descr="http://www.adm44.ru/i/news/cebd901d02db90a563a6f916aaa8d9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adm44.ru/i/news/cebd901d02db90a563a6f916aaa8d9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adm44.ru/i/news/cebd901d02db90a563a6f916aaa8d93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www.adm44.ru/i/news/cebd901d02db90a563a6f916aaa8d93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://kotelniki.ru/sites/default/files/sam_287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019" y="526443"/>
            <a:ext cx="2520280" cy="188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4462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ОРГАНИЗАЦИЯ ПРИВИВОЧНОЙ РАБОТЫ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9" name="AutoShape 14" descr="http://www.adm44.ru/i/news/cebd901d02db90a563a6f916aaa8d93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http://neya.smi44.ru/wp-content/uploads/2019/11/1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235" y="4716510"/>
            <a:ext cx="2539914" cy="16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https://murmansk.er.ru/media/userdata/news/2018/09/27/b3528e362c5fe5763c103bec12a21a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019" y="2727321"/>
            <a:ext cx="2521331" cy="16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688" y="718745"/>
            <a:ext cx="559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поликлиники </a:t>
            </a:r>
            <a:r>
              <a:rPr lang="ru-RU" b="1" dirty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организацией отдельного </a:t>
            </a:r>
            <a:r>
              <a:rPr lang="ru-RU" b="1" dirty="0" smtClean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b="1" dirty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вакцинацию – отдельный кабинет с «зеленым светом» для пришедших на вакцинацию</a:t>
            </a:r>
            <a:r>
              <a:rPr lang="ru-RU" dirty="0" smtClean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181E0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688" y="1844823"/>
            <a:ext cx="5591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</a:pPr>
            <a:r>
              <a:rPr lang="ru-RU" dirty="0" smtClean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выезд </a:t>
            </a:r>
            <a:r>
              <a:rPr lang="ru-RU" dirty="0">
                <a:solidFill>
                  <a:srgbClr val="181E0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 дом к лицам из числа группы риска (лица преклонного возраста, инвалиды, страдающие хроническими заболеваниями</a:t>
            </a:r>
            <a:r>
              <a:rPr lang="ru-RU" dirty="0" smtClean="0">
                <a:solidFill>
                  <a:srgbClr val="181E0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 (п.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2707 САНПИН 3686-21 «При проведении массовой предсезонной вакцинации против гриппа допускается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прививок на дому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прививочными бригадами»)</a:t>
            </a:r>
            <a:endParaRPr lang="ru-RU" sz="1600" dirty="0">
              <a:solidFill>
                <a:srgbClr val="181E0C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5"/>
            <a:ext cx="56521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181E0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проведение </a:t>
            </a:r>
            <a:r>
              <a:rPr lang="ru-RU" b="1" dirty="0">
                <a:solidFill>
                  <a:srgbClr val="181E0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прививок в организованных коллективах по месту работы</a:t>
            </a:r>
            <a:r>
              <a:rPr lang="ru-RU" b="1" dirty="0" smtClean="0">
                <a:solidFill>
                  <a:srgbClr val="181E0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450215" algn="just"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иммунизации на дому инвалидам, детям и взрослым в асоциальных семьях, в труднодоступных группах населения - мигранты, кочующее население</a:t>
            </a:r>
          </a:p>
          <a:p>
            <a:pPr marL="457200" indent="450215" algn="just">
              <a:spcAft>
                <a:spcPts val="0"/>
              </a:spcAft>
            </a:pPr>
            <a:endParaRPr lang="ru-RU" sz="1600" dirty="0">
              <a:solidFill>
                <a:srgbClr val="181E0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8828" y="3717032"/>
            <a:ext cx="5320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</a:pPr>
            <a:r>
              <a:rPr lang="ru-RU" dirty="0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мобильные передвижные комплексы, передвижные </a:t>
            </a:r>
            <a:r>
              <a:rPr lang="ru-RU" dirty="0" err="1">
                <a:solidFill>
                  <a:srgbClr val="181E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ФАПы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36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497363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</a:rPr>
              <a:t>Раннее использование противовирусных препаратов (</a:t>
            </a:r>
            <a:r>
              <a:rPr lang="ru-RU" sz="3400" b="1" dirty="0" err="1" smtClean="0">
                <a:solidFill>
                  <a:schemeClr val="tx1"/>
                </a:solidFill>
              </a:rPr>
              <a:t>осельтамивир</a:t>
            </a:r>
            <a:r>
              <a:rPr lang="ru-RU" sz="3400" b="1" dirty="0" smtClean="0">
                <a:solidFill>
                  <a:schemeClr val="tx1"/>
                </a:solidFill>
              </a:rPr>
              <a:t>, </a:t>
            </a:r>
            <a:r>
              <a:rPr lang="ru-RU" sz="3400" b="1" dirty="0" err="1" smtClean="0">
                <a:solidFill>
                  <a:schemeClr val="tx1"/>
                </a:solidFill>
              </a:rPr>
              <a:t>занамивир</a:t>
            </a:r>
            <a:r>
              <a:rPr lang="ru-RU" sz="34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Использование антибактериальных препаратов только по показаниям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Симптоматическое лечение с учетом периода и стадии заболевания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Своевременный перевод пациентов в ОРИТ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лечения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6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DFAE56A-CC3A-4C45-AD31-46E03AEC41AD}"/>
              </a:ext>
            </a:extLst>
          </p:cNvPr>
          <p:cNvSpPr txBox="1"/>
          <p:nvPr/>
        </p:nvSpPr>
        <p:spPr>
          <a:xfrm>
            <a:off x="467544" y="207426"/>
            <a:ext cx="831159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ru-RU" sz="3200" b="1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накладывает свои особенности к подходу к терапии гриппа и ОРВИ:  </a:t>
            </a:r>
          </a:p>
          <a:p>
            <a:endParaRPr lang="ru-RU" sz="1600" dirty="0">
              <a:solidFill>
                <a:srgbClr val="002060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400" b="1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1) рекомендованы препараты с прямым противовирусным действием  (энисамия йодид и </a:t>
            </a:r>
            <a:r>
              <a:rPr lang="ru-RU" sz="3400" b="1" dirty="0" err="1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умифеновир</a:t>
            </a:r>
            <a:r>
              <a:rPr lang="ru-RU" sz="3400" b="1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sz="3400" b="1" dirty="0" smtClean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3400" b="1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) или интерфероны</a:t>
            </a:r>
          </a:p>
          <a:p>
            <a:r>
              <a:rPr lang="ru-RU" sz="3400" b="1" dirty="0" smtClean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3400" b="1" dirty="0"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) «индукторы интерферона и иммуномодулирующие препараты не могут заменить противовирусные препараты прямого действия, они должны применяться только в составе комплексной терапии»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E1D8AF29-C36A-4A10-9072-E5C412467B98}"/>
              </a:ext>
            </a:extLst>
          </p:cNvPr>
          <p:cNvCxnSpPr>
            <a:cxnSpLocks/>
          </p:cNvCxnSpPr>
          <p:nvPr/>
        </p:nvCxnSpPr>
        <p:spPr>
          <a:xfrm>
            <a:off x="287384" y="1243650"/>
            <a:ext cx="829379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25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07504" y="0"/>
            <a:ext cx="6192688" cy="1041864"/>
            <a:chOff x="179512" y="-1"/>
            <a:chExt cx="5652827" cy="781398"/>
          </a:xfrm>
        </p:grpSpPr>
        <p:pic>
          <p:nvPicPr>
            <p:cNvPr id="9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"/>
              <a:ext cx="540000" cy="55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одзаголовок 2"/>
            <p:cNvSpPr txBox="1">
              <a:spLocks/>
            </p:cNvSpPr>
            <p:nvPr/>
          </p:nvSpPr>
          <p:spPr bwMode="auto">
            <a:xfrm>
              <a:off x="647564" y="78578"/>
              <a:ext cx="5184775" cy="70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5782" tIns="47891" rIns="95782" bIns="4789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ru-RU" sz="2100" b="1" kern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-1"/>
              <a:ext cx="540000" cy="55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426308" y="815546"/>
            <a:ext cx="792068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/>
              <a:t>Ежегодно в медицинские организации Волгоградской области по поводу повреждений, нанесенных животными, </a:t>
            </a:r>
            <a:r>
              <a:rPr lang="ru-RU" b="1" dirty="0" smtClean="0"/>
              <a:t>обращается до десяти тысяч человек.</a:t>
            </a:r>
          </a:p>
          <a:p>
            <a:pPr hangingPunct="0"/>
            <a:endParaRPr lang="ru-RU" dirty="0" smtClean="0"/>
          </a:p>
          <a:p>
            <a:pPr hangingPunct="0"/>
            <a:r>
              <a:rPr lang="ru-RU" dirty="0" smtClean="0"/>
              <a:t>В настоящее время эпидемиологическая ситуация по бешенству продолжает оставаться напряженной. За 9 месяцев 2023 года показатель обращаемости в медицинские организации области по поводу укусов и </a:t>
            </a:r>
            <a:r>
              <a:rPr lang="ru-RU" dirty="0" err="1" smtClean="0"/>
              <a:t>ослюнений</a:t>
            </a:r>
            <a:r>
              <a:rPr lang="ru-RU" dirty="0" smtClean="0"/>
              <a:t> животными  составил 365,7 на 100 тыс.нас., что </a:t>
            </a:r>
            <a:r>
              <a:rPr lang="ru-RU" b="1" dirty="0" smtClean="0"/>
              <a:t>на 16% превышает показатель за аналогичный период 2022 года и на 45% среднемноголетний уровень. </a:t>
            </a:r>
          </a:p>
          <a:p>
            <a:pPr hangingPunct="0"/>
            <a:endParaRPr lang="ru-RU" dirty="0" smtClean="0"/>
          </a:p>
          <a:p>
            <a:pPr hangingPunct="0"/>
            <a:r>
              <a:rPr lang="ru-RU" dirty="0" smtClean="0"/>
              <a:t>За 9 месяцев 2023 года подлежало проведению </a:t>
            </a:r>
            <a:r>
              <a:rPr lang="ru-RU" dirty="0" err="1" smtClean="0"/>
              <a:t>постэкспозиционной</a:t>
            </a:r>
            <a:r>
              <a:rPr lang="ru-RU" dirty="0" smtClean="0"/>
              <a:t> профилактики бешенства 8 959 человек, </a:t>
            </a:r>
          </a:p>
          <a:p>
            <a:pPr hangingPunct="0"/>
            <a:r>
              <a:rPr lang="ru-RU" b="1" dirty="0" smtClean="0"/>
              <a:t>назначено антирабическое лечение 8959 человек </a:t>
            </a:r>
            <a:r>
              <a:rPr lang="ru-RU" dirty="0" smtClean="0"/>
              <a:t>(100,0%).</a:t>
            </a:r>
          </a:p>
          <a:p>
            <a:pPr hangingPunct="0"/>
            <a:r>
              <a:rPr lang="ru-RU" dirty="0" smtClean="0"/>
              <a:t>Получили полный курс антирабического лечения  37,7%, </a:t>
            </a:r>
          </a:p>
          <a:p>
            <a:pPr hangingPunct="0"/>
            <a:r>
              <a:rPr lang="ru-RU" dirty="0" smtClean="0"/>
              <a:t>прекратили антирабическое лечение по эпидемиологическим показаниям -12,2%, </a:t>
            </a:r>
          </a:p>
          <a:p>
            <a:pPr hangingPunct="0"/>
            <a:r>
              <a:rPr lang="ru-RU" b="1" dirty="0" smtClean="0"/>
              <a:t>самовольно прекратили лечение - 13,0%,</a:t>
            </a:r>
          </a:p>
          <a:p>
            <a:pPr hangingPunct="0"/>
            <a:r>
              <a:rPr lang="ru-RU" b="1" dirty="0" smtClean="0"/>
              <a:t> отказались от антирабического лечения - 7,2%, </a:t>
            </a:r>
          </a:p>
          <a:p>
            <a:pPr hangingPunct="0"/>
            <a:r>
              <a:rPr lang="ru-RU" dirty="0" smtClean="0"/>
              <a:t>продолжают курс лечения - 29,9%.</a:t>
            </a:r>
          </a:p>
          <a:p>
            <a:pPr hangingPunct="0"/>
            <a:endParaRPr lang="ru-RU" dirty="0" smtClean="0"/>
          </a:p>
          <a:p>
            <a:pPr hangingPunct="0"/>
            <a:endParaRPr lang="ru-RU" dirty="0" smtClean="0"/>
          </a:p>
          <a:p>
            <a:pPr hangingPunct="0"/>
            <a:endParaRPr lang="ru-RU" dirty="0" smtClean="0"/>
          </a:p>
          <a:p>
            <a:pPr hangingPunct="0"/>
            <a:endParaRPr lang="ru-RU" dirty="0" smtClean="0"/>
          </a:p>
          <a:p>
            <a:pPr hangingPunct="0"/>
            <a:endParaRPr lang="ru-RU" dirty="0"/>
          </a:p>
        </p:txBody>
      </p:sp>
      <p:pic>
        <p:nvPicPr>
          <p:cNvPr id="11266" name="Picture 2" descr="https://avatars.mds.yandex.net/i?id=fe5ae64432da62f832a1ac0c37b2d9095270d392-528369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329" y="3674076"/>
            <a:ext cx="2297647" cy="218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1805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Наиболее опасными считаются такие места укуса, как голова, шея, кисти, пальцы рук и ног, промежность, гениталии.</a:t>
            </a:r>
          </a:p>
          <a:p>
            <a:r>
              <a:rPr lang="ru-RU" dirty="0" smtClean="0"/>
              <a:t>Укушенную рану нужно рассматривать как первично инфицированную, поскольку со слюной животного в организм попадают различные микроорганизмы, способные вызвать как местный инфекционно-воспалительный процесс, так и </a:t>
            </a:r>
            <a:r>
              <a:rPr lang="ru-RU" dirty="0" err="1" smtClean="0"/>
              <a:t>генерализованный</a:t>
            </a:r>
            <a:r>
              <a:rPr lang="ru-RU" dirty="0" smtClean="0"/>
              <a:t>. Чрезвычайно важна местная обработка укушенных ран, царапин и ссадин, ее необходимо проводить как можно быстрее после случившегося.</a:t>
            </a:r>
          </a:p>
          <a:p>
            <a:r>
              <a:rPr lang="ru-RU" b="1" dirty="0" smtClean="0"/>
              <a:t>Правильное проведение местной обработки раны сразу после укуса дает шанс избежать заболевания бешенством.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ст. 9, Федеральный закон от 17.09.1998 N 157-ФЗ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(ред. от 02.07.2021)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"Об иммунопрофилактике инфекционных болезней"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ru-RU" sz="3600" b="1" dirty="0" smtClean="0"/>
              <a:t>Национальный </a:t>
            </a:r>
            <a:r>
              <a:rPr lang="ru-RU" sz="3600" b="1" dirty="0"/>
              <a:t>календарь профилактических прививок включает в себя профилактические прививки против </a:t>
            </a:r>
            <a:endParaRPr lang="ru-RU" sz="3600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гепатита </a:t>
            </a:r>
            <a:r>
              <a:rPr lang="ru-RU" b="1" dirty="0"/>
              <a:t>В</a:t>
            </a:r>
            <a:r>
              <a:rPr lang="ru-RU" b="1" dirty="0" smtClean="0"/>
              <a:t>,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дифтерии</a:t>
            </a:r>
            <a:r>
              <a:rPr lang="ru-RU" b="1" dirty="0" smtClean="0"/>
              <a:t>,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коклюша, 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кори</a:t>
            </a:r>
            <a:r>
              <a:rPr lang="ru-RU" b="1" dirty="0"/>
              <a:t>, 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краснухи</a:t>
            </a:r>
            <a:r>
              <a:rPr lang="ru-RU" b="1" dirty="0"/>
              <a:t>, 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полиомиелита</a:t>
            </a:r>
            <a:r>
              <a:rPr lang="ru-RU" b="1" dirty="0"/>
              <a:t>, 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столбняка,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туберкулеза</a:t>
            </a:r>
            <a:r>
              <a:rPr lang="ru-RU" b="1" dirty="0" smtClean="0"/>
              <a:t>,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эпидемического паротита</a:t>
            </a:r>
            <a:r>
              <a:rPr lang="ru-RU" b="1" dirty="0" smtClean="0"/>
              <a:t>,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 err="1"/>
              <a:t>гемофильной</a:t>
            </a:r>
            <a:r>
              <a:rPr lang="ru-RU" b="1" dirty="0"/>
              <a:t> инфекции, 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пневмококковой инфекции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и гриппа.</a:t>
            </a:r>
          </a:p>
          <a:p>
            <a:pPr>
              <a:buNone/>
            </a:pPr>
            <a:r>
              <a:rPr lang="ru-RU" b="1" dirty="0"/>
              <a:t>(в ред. Федерального </a:t>
            </a:r>
            <a:r>
              <a:rPr lang="ru-RU" b="1" dirty="0">
                <a:hlinkClick r:id="rId2"/>
              </a:rPr>
              <a:t>закона от 21.12.2013 N 368-ФЗ)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Первичная обработка раны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/>
              <a:t>Для </a:t>
            </a:r>
            <a:r>
              <a:rPr lang="ru-RU" sz="3400" dirty="0"/>
              <a:t>оказания первой помощи необходимо:</a:t>
            </a:r>
          </a:p>
          <a:p>
            <a:pPr>
              <a:buNone/>
            </a:pPr>
            <a:r>
              <a:rPr lang="ru-RU" sz="3400" dirty="0"/>
              <a:t>- тщательно, не менее 10-15 мин, промыть поверхность раны струей воды с мылом (лучше хозяйственным, в нем больше щелочи, которой инактивируется вирус бешенства) или любым другим детергентом (разрешается использовать средство для мытья посуды). Обработки требуют также те участки кожи, на которые могла попасть слюна укусившего животного;</a:t>
            </a:r>
          </a:p>
          <a:p>
            <a:pPr>
              <a:buNone/>
            </a:pPr>
            <a:r>
              <a:rPr lang="ru-RU" sz="3400" dirty="0"/>
              <a:t>- обработать края раны 70%-ным раствором спирта или 5%-ным спиртовым раствором йода, в крайнем случае - 3%-ным раствором перекиси водорода;</a:t>
            </a:r>
          </a:p>
          <a:p>
            <a:pPr>
              <a:buNone/>
            </a:pPr>
            <a:r>
              <a:rPr lang="ru-RU" sz="3400" dirty="0"/>
              <a:t>- нанести на рану антибактериальную мазь (</a:t>
            </a:r>
            <a:r>
              <a:rPr lang="ru-RU" sz="3400" dirty="0" err="1"/>
              <a:t>Левомеколь</a:t>
            </a:r>
            <a:r>
              <a:rPr lang="ru-RU" sz="3400" dirty="0"/>
              <a:t>, </a:t>
            </a:r>
            <a:r>
              <a:rPr lang="ru-RU" sz="3400" dirty="0" err="1"/>
              <a:t>Левомицетиновую</a:t>
            </a:r>
            <a:r>
              <a:rPr lang="ru-RU" sz="3400" dirty="0"/>
              <a:t> и др.);</a:t>
            </a:r>
          </a:p>
          <a:p>
            <a:pPr>
              <a:buNone/>
            </a:pPr>
            <a:r>
              <a:rPr lang="ru-RU" sz="3400" dirty="0"/>
              <a:t>- наложить стерильную повязку. По возможности не следует делать тугие и герметичные повязки.</a:t>
            </a:r>
          </a:p>
          <a:p>
            <a:pPr>
              <a:buNone/>
            </a:pPr>
            <a:r>
              <a:rPr lang="ru-RU" sz="3400" b="1" dirty="0"/>
              <a:t>Первичная хирургическая обработка раны с последующим наложением швов при подозрении на инфицирование вирусом бешенства в первые три дня не проводится.</a:t>
            </a:r>
          </a:p>
          <a:p>
            <a:pPr>
              <a:buNone/>
            </a:pPr>
            <a:r>
              <a:rPr lang="ru-RU" sz="3400" b="1" dirty="0"/>
              <a:t>Швы накладываются в следующих случаях:</a:t>
            </a:r>
          </a:p>
          <a:p>
            <a:pPr>
              <a:buNone/>
            </a:pPr>
            <a:r>
              <a:rPr lang="ru-RU" sz="3400" dirty="0"/>
              <a:t>- при обширных ранах (несколько наводящих кожных швов после предварительной обработки раны);</a:t>
            </a:r>
          </a:p>
          <a:p>
            <a:pPr>
              <a:buNone/>
            </a:pPr>
            <a:r>
              <a:rPr lang="ru-RU" sz="3400" dirty="0"/>
              <a:t>- по косметическим показаниям (раны на лице);</a:t>
            </a:r>
          </a:p>
          <a:p>
            <a:pPr>
              <a:buFontTx/>
              <a:buChar char="-"/>
            </a:pPr>
            <a:r>
              <a:rPr lang="ru-RU" sz="3400" dirty="0" smtClean="0"/>
              <a:t>в </a:t>
            </a:r>
            <a:r>
              <a:rPr lang="ru-RU" sz="3400" dirty="0"/>
              <a:t>целях остановки наружного кровотечения (прошивание кровоточащих сосудов</a:t>
            </a:r>
            <a:r>
              <a:rPr lang="ru-RU" sz="3400" dirty="0" smtClean="0"/>
              <a:t>).</a:t>
            </a:r>
          </a:p>
          <a:p>
            <a:pPr>
              <a:buFontTx/>
              <a:buChar char="-"/>
            </a:pPr>
            <a:endParaRPr lang="ru-RU" sz="3400" dirty="0"/>
          </a:p>
          <a:p>
            <a:r>
              <a:rPr lang="ru-RU" sz="3400" u="sng" dirty="0">
                <a:solidFill>
                  <a:srgbClr val="FF0000"/>
                </a:solidFill>
              </a:rPr>
              <a:t>После местной обработки раны необходимо срочно обратиться в ближайший травматологический пункт </a:t>
            </a:r>
            <a:r>
              <a:rPr lang="ru-RU" sz="3400" dirty="0"/>
              <a:t>для решения вопроса о проведении первичной хирургической обработки раны и экстренной вакцинации против столбняка и бешенства.</a:t>
            </a:r>
          </a:p>
          <a:p>
            <a:r>
              <a:rPr lang="ru-RU" sz="3400" dirty="0">
                <a:solidFill>
                  <a:srgbClr val="FF0000"/>
                </a:solidFill>
              </a:rPr>
              <a:t>Местная обработка раны не исключает последующей вакцинации, даже если после укуса прошло несколько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Вакцинопрофилактика</a:t>
            </a:r>
            <a:r>
              <a:rPr lang="ru-RU" b="1" dirty="0" smtClean="0"/>
              <a:t> при укусах животных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79157"/>
            <a:ext cx="8748584" cy="5469924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 smtClean="0"/>
              <a:t>Медработник должен предоставить выписку из прививочной карты ребенка для решения вопроса о необходимости повторной вакцинации против столбняка.</a:t>
            </a:r>
          </a:p>
          <a:p>
            <a:r>
              <a:rPr lang="ru-RU" sz="3700" b="1" dirty="0" smtClean="0">
                <a:solidFill>
                  <a:srgbClr val="FF0000"/>
                </a:solidFill>
              </a:rPr>
              <a:t>Получение укуса ребенком повод решить вопрос о проведении экстренной вакцинации от столбняка и от бешенства.</a:t>
            </a:r>
            <a:r>
              <a:rPr lang="ru-RU" sz="3700" dirty="0" smtClean="0"/>
              <a:t> </a:t>
            </a:r>
            <a:r>
              <a:rPr lang="ru-RU" sz="3700" dirty="0" smtClean="0">
                <a:solidFill>
                  <a:srgbClr val="FF0000"/>
                </a:solidFill>
              </a:rPr>
              <a:t>Экстренную профилактику столбняка проводят вплоть до 20-го дня после укуса.</a:t>
            </a:r>
          </a:p>
          <a:p>
            <a:r>
              <a:rPr lang="ru-RU" sz="3700" dirty="0" smtClean="0"/>
              <a:t>Она предусматривает тщательный сбор прививочного анамнеза, на основании этого решается вопрос о введении противостолбнячной вакцины (АС-анатоксин), противостолбнячной сыворотки (ПСС) или </a:t>
            </a:r>
            <a:r>
              <a:rPr lang="ru-RU" sz="3700" dirty="0" err="1" smtClean="0"/>
              <a:t>противостолбячного</a:t>
            </a:r>
            <a:r>
              <a:rPr lang="ru-RU" sz="3700" dirty="0" smtClean="0"/>
              <a:t> человеческого иммуноглобулина (ПСЧИ) в соответствии с нормативными документами, регламентирующими профилактику столбняка.</a:t>
            </a:r>
          </a:p>
          <a:p>
            <a:pPr>
              <a:buNone/>
            </a:pPr>
            <a:r>
              <a:rPr lang="ru-RU" sz="3700" b="1" dirty="0" smtClean="0"/>
              <a:t>Вакцинация против столбняка не проводится лишь в двух случаях</a:t>
            </a:r>
            <a:r>
              <a:rPr lang="ru-RU" sz="3700" dirty="0" smtClean="0"/>
              <a:t>:</a:t>
            </a:r>
          </a:p>
          <a:p>
            <a:pPr>
              <a:buNone/>
            </a:pPr>
            <a:r>
              <a:rPr lang="ru-RU" sz="3700" dirty="0" smtClean="0"/>
              <a:t>- ребенок получил полный курс прививок в соответствии с возрастом;</a:t>
            </a:r>
          </a:p>
          <a:p>
            <a:pPr>
              <a:buNone/>
            </a:pPr>
            <a:r>
              <a:rPr lang="ru-RU" sz="3700" dirty="0" smtClean="0"/>
              <a:t>- у полностью привитого взрослого после последней прививки прошло не более пяти лет.</a:t>
            </a:r>
          </a:p>
          <a:p>
            <a:r>
              <a:rPr lang="ru-RU" sz="3700" b="1" dirty="0" smtClean="0"/>
              <a:t>Экстренная вакцинация против бешенства не имеет противопоказаний, проводится с учетом локализации укуса, тяжести повреждений наружных покровов, характера контакта и данных о животном.</a:t>
            </a:r>
          </a:p>
          <a:p>
            <a:r>
              <a:rPr lang="ru-RU" sz="3700" u="sng" dirty="0" smtClean="0"/>
              <a:t>Вакцину КОКАВ против бешенства вводят внутримышечно по схеме 0, 3, 7, 14, 30, иногда и 90-й день</a:t>
            </a:r>
            <a:r>
              <a:rPr lang="ru-RU" sz="3700" dirty="0" smtClean="0"/>
              <a:t>. Несмотря на то что вакцинация наиболее эффективна не позднее 14-го дня после контакта, курс лечения вакциной назначают независимо от срока обращения пострадавшего за помощью, даже если прошло несколько месяцев после укуса. Дозы и схемы вакцинации одинаковы для детей и взрослых.</a:t>
            </a:r>
          </a:p>
          <a:p>
            <a:pPr>
              <a:buNone/>
            </a:pPr>
            <a:r>
              <a:rPr lang="ru-RU" sz="3700" b="1" dirty="0" smtClean="0"/>
              <a:t>Вакцина против бешенства не вводится, если можно исключить возможность заражения в следующих случаях:</a:t>
            </a:r>
          </a:p>
          <a:p>
            <a:r>
              <a:rPr lang="ru-RU" sz="3700" dirty="0" smtClean="0"/>
              <a:t>- прикосновение и нанесение животным слюны на неповрежденную кожу;</a:t>
            </a:r>
          </a:p>
          <a:p>
            <a:r>
              <a:rPr lang="ru-RU" sz="3700" dirty="0" smtClean="0"/>
              <a:t>- укус через плотную толстую ткань без ее сквозного повреждения;</a:t>
            </a:r>
          </a:p>
          <a:p>
            <a:r>
              <a:rPr lang="ru-RU" sz="3700" dirty="0" smtClean="0"/>
              <a:t>- употребление молока или мяса бешеных животных;</a:t>
            </a:r>
          </a:p>
          <a:p>
            <a:r>
              <a:rPr lang="ru-RU" sz="3700" dirty="0" smtClean="0"/>
              <a:t>- неопасная локализация укуса домашним животным, привитым от бешенства и не вызывающим подозрений на заболевание.</a:t>
            </a:r>
          </a:p>
          <a:p>
            <a:pPr>
              <a:buNone/>
            </a:pPr>
            <a:r>
              <a:rPr lang="ru-RU" sz="3700" dirty="0" smtClean="0">
                <a:solidFill>
                  <a:srgbClr val="FF0000"/>
                </a:solidFill>
              </a:rPr>
              <a:t>В любом случае необходимо проконсультироваться с врачом!</a:t>
            </a:r>
          </a:p>
          <a:p>
            <a:r>
              <a:rPr lang="ru-RU" sz="3700" dirty="0" smtClean="0"/>
              <a:t>Неполный курс вакцинации (три инъекции) проводится, если домашнее животное в течение 10 дней после контакта оставалось здоровым.</a:t>
            </a:r>
          </a:p>
          <a:p>
            <a:r>
              <a:rPr lang="ru-RU" sz="4900" dirty="0" smtClean="0"/>
              <a:t>При укусах опасной локализации (голова, лицо, шея, кисти рук) показано комбинированное </a:t>
            </a:r>
            <a:r>
              <a:rPr lang="ru-RU" sz="4900" dirty="0" smtClean="0">
                <a:solidFill>
                  <a:srgbClr val="FF0000"/>
                </a:solidFill>
              </a:rPr>
              <a:t>введение антирабической вакцины и антирабического иммуноглобулина</a:t>
            </a:r>
            <a:r>
              <a:rPr lang="ru-RU" sz="4900" dirty="0" smtClean="0"/>
              <a:t>, который вводят как можно раньше, но не позднее трех суток после контакта.</a:t>
            </a:r>
          </a:p>
          <a:p>
            <a:r>
              <a:rPr lang="ru-RU" sz="4900" dirty="0" smtClean="0"/>
              <a:t>В случае повторного укуса рекомендуется полный курс лечения антирабической вакциной, </a:t>
            </a:r>
            <a:r>
              <a:rPr lang="ru-RU" sz="4900" u="sng" dirty="0" smtClean="0"/>
              <a:t>если после первого курса прошел один год и более</a:t>
            </a:r>
            <a:r>
              <a:rPr lang="ru-RU" sz="3700" u="sng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316244"/>
            <a:ext cx="4968552" cy="1828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БЕРЕГИТЕ СЕБЯ И БЛИЗКИХ!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БУДЬТЕ ЗДОРОВЫ!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data14.gallery.ru/albums/gallery/228362-de165-39784431-m750x740-uc89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" y="356659"/>
            <a:ext cx="4250297" cy="5747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 каком основании работники ГОУ должны прививаться в обязательном порядке?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/>
              <a:t>п. 2 ст. 5, Федеральный закон от 17.09.1998 N 157-ФЗ (ред. от 02.07.2021) "Об иммунопрофилактике инфекционных болезней"</a:t>
            </a:r>
            <a:endParaRPr lang="ru-RU" dirty="0"/>
          </a:p>
          <a:p>
            <a:pPr>
              <a:buNone/>
            </a:pPr>
            <a:r>
              <a:rPr lang="ru-RU" dirty="0">
                <a:hlinkClick r:id="rId2"/>
              </a:rPr>
              <a:t>Перечень</a:t>
            </a:r>
            <a:r>
              <a:rPr lang="ru-RU" dirty="0"/>
              <a:t> работ, выполнение которых связано с высоким риском заболевания инфекционными болезнями </a:t>
            </a:r>
            <a:r>
              <a:rPr lang="ru-RU" u="sng" dirty="0"/>
              <a:t>и требует обязательного проведения профилактических прививок,</a:t>
            </a:r>
            <a:r>
              <a:rPr lang="ru-RU" dirty="0"/>
              <a:t> устанавливается уполномоченным Правительством Российской Федерации федеральным органом исполнительной власти.</a:t>
            </a:r>
          </a:p>
          <a:p>
            <a:pPr>
              <a:buNone/>
            </a:pPr>
            <a:r>
              <a:rPr lang="ru-RU" dirty="0"/>
              <a:t>(в ред. Федерального </a:t>
            </a:r>
            <a:r>
              <a:rPr lang="ru-RU" dirty="0">
                <a:hlinkClick r:id="rId3"/>
              </a:rPr>
              <a:t>закона</a:t>
            </a:r>
            <a:r>
              <a:rPr lang="ru-RU" dirty="0"/>
              <a:t> от 23.07.2008 N 160-ФЗ)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b="1" dirty="0"/>
              <a:t>Постановление Правительства РФ от 15.07.1999 N 825 (ред. от 24.12.2014) "Об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прививок"</a:t>
            </a:r>
            <a:endParaRPr lang="ru-RU" dirty="0"/>
          </a:p>
          <a:p>
            <a:pPr algn="ctr"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12. </a:t>
            </a:r>
            <a:r>
              <a:rPr lang="ru-RU" u="sng" dirty="0"/>
              <a:t>Работы в организациях, осуществляющих образовательную деятельность.</a:t>
            </a:r>
            <a:endParaRPr lang="ru-RU" dirty="0"/>
          </a:p>
          <a:p>
            <a:pPr>
              <a:buNone/>
            </a:pPr>
            <a:r>
              <a:rPr lang="ru-RU" dirty="0"/>
              <a:t>(п. 12 в ред. </a:t>
            </a:r>
            <a:r>
              <a:rPr lang="ru-RU" dirty="0">
                <a:hlinkClick r:id="rId4"/>
              </a:rPr>
              <a:t>Постановления</a:t>
            </a:r>
            <a:r>
              <a:rPr lang="ru-RU" dirty="0"/>
              <a:t> Правительства РФ от 24.12.2014 N 1469)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ФЕДЕРАЛЬНАЯ СЛУЖБА ПО НАДЗОРУ В СФЕРЕ ЗАЩИТЫ ПРАВ ПОТРЕБИТЕЛЕЙ И БЛАГОПОЛУЧИЯ </a:t>
            </a:r>
            <a:r>
              <a:rPr lang="ru-RU" b="1" dirty="0" smtClean="0"/>
              <a:t>ЧЕЛОВЕКА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ГЛАВНЫЙ ГОСУДАРСТВЕННЫЙ САНИТАРНЫЙ ВРАЧ РОССИЙСКОЙ ФЕДЕРАЦИИ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ПОСТАНОВЛЕНИЕ  от </a:t>
            </a:r>
            <a:r>
              <a:rPr lang="ru-RU" dirty="0">
                <a:solidFill>
                  <a:srgbClr val="FF0000"/>
                </a:solidFill>
              </a:rPr>
              <a:t>21 июня 2023 г. N 9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О </a:t>
            </a:r>
            <a:r>
              <a:rPr lang="ru-RU" dirty="0"/>
              <a:t>МЕРОПРИЯТИЯХ ПО ПРОФИЛАКТИКЕ ГРИППА, ОСТРЫХ РЕСПИРАТОРНЫХ ВИРУСНЫХ ИНФЕКЦИЙ И НОВОЙ КОРОНАВИРУСНОЙ ИНФЕКЦИИ (COVID-19) В ЭПИДЕМИЧЕСКОМ СЕЗОНЕ 2023 - 2024 ГОДОВ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Обеспечить:</a:t>
            </a:r>
          </a:p>
          <a:p>
            <a:pPr>
              <a:buNone/>
            </a:pPr>
            <a:r>
              <a:rPr lang="ru-RU" dirty="0"/>
              <a:t>проведение прививочной кампании против гриппа в осенний период 2023 года с охватом до 60% от численности населения субъекта Российской Федерации, в том числе </a:t>
            </a:r>
            <a:r>
              <a:rPr lang="ru-RU" b="1" dirty="0"/>
              <a:t>не менее 75% от численности лиц из групп риска,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>
                <a:solidFill>
                  <a:srgbClr val="FF0000"/>
                </a:solidFill>
              </a:rPr>
              <a:t>. Руководителям органов исполнительной власти субъектов Российской Федерации в сфере образования рекомендовать:</a:t>
            </a:r>
          </a:p>
          <a:p>
            <a:pPr>
              <a:buNone/>
            </a:pPr>
            <a:r>
              <a:rPr lang="ru-RU" dirty="0"/>
              <a:t>4.1. Обеспечить подготовку образовательных организаций к работе в осенне-зимний период с учетом необходимости соблюдения оптимального теплового режима, режима проветривания помещений, оснащенности устройствами обеззараживания воздуха, термометрами, дезинфекционными средствами, средствами индивидуальной защиты органов дыхания для сотрудников.</a:t>
            </a:r>
          </a:p>
          <a:p>
            <a:pPr>
              <a:buNone/>
            </a:pPr>
            <a:r>
              <a:rPr lang="ru-RU" dirty="0"/>
              <a:t>4.2. Обеспечить своевременное введение противоэпидемических мероприятий в период подъема заболеваемости гриппом, острыми респираторными вирусными инфекциями,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инфекцией (COVID-19), в том числе по отмене массовых культурных и спортивных мероприятий и приостановлению учебного процесса в случае отсутствия 20% детей и более - по причине суммарной заболеваемости гриппом, острыми респираторными вирусными инфекциями,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инфекцией (COVID-19).</a:t>
            </a:r>
          </a:p>
          <a:p>
            <a:pPr>
              <a:buNone/>
            </a:pPr>
            <a:r>
              <a:rPr lang="ru-RU" u="sng" dirty="0"/>
              <a:t>4.3. Вести контроль иммунизации против гриппа сотрудников образовательных организаций.</a:t>
            </a:r>
          </a:p>
          <a:p>
            <a:pPr>
              <a:buNone/>
            </a:pPr>
            <a:r>
              <a:rPr lang="ru-RU" dirty="0"/>
              <a:t>4.4. Совместно с территориальными органами Роспотребнадзора при подготовке к эпидемическому сезону по гриппу, острым респираторным вирусным инфекциям и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(COVID-19) 2023 - 2024 годов провести обучение персонала образовательных организаций мерам профилактики гриппа, других острых респираторных инфекций не гриппозной этиологии,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(COVID-19).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5. Руководителям организаций рекомендовать:</a:t>
            </a:r>
          </a:p>
          <a:p>
            <a:pPr>
              <a:buNone/>
            </a:pPr>
            <a:r>
              <a:rPr lang="ru-RU" dirty="0"/>
              <a:t>5.1. Организовать иммунизацию сотрудников против гриппа.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916832"/>
            <a:ext cx="7812856" cy="420933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Сохранение циркуляции вируса </a:t>
            </a:r>
            <a:r>
              <a:rPr lang="en-US" sz="4000" b="1" dirty="0" smtClean="0">
                <a:solidFill>
                  <a:schemeClr val="tx1"/>
                </a:solidFill>
              </a:rPr>
              <a:t>SARS- Cov-2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tx1"/>
                </a:solidFill>
              </a:rPr>
              <a:t>продолжение его мутации</a:t>
            </a:r>
          </a:p>
          <a:p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Сезонный подъем распространения вирусов гриппа и других ОРВИ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Особенности </a:t>
            </a:r>
            <a:r>
              <a:rPr lang="ru-RU" b="1" dirty="0" err="1" smtClean="0">
                <a:solidFill>
                  <a:srgbClr val="FF0000"/>
                </a:solidFill>
              </a:rPr>
              <a:t>эпидситуации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осень </a:t>
            </a:r>
            <a:r>
              <a:rPr lang="ru-RU" b="1" dirty="0">
                <a:solidFill>
                  <a:srgbClr val="FF0000"/>
                </a:solidFill>
              </a:rPr>
              <a:t>2023</a:t>
            </a:r>
          </a:p>
        </p:txBody>
      </p:sp>
    </p:spTree>
    <p:extLst>
      <p:ext uri="{BB962C8B-B14F-4D97-AF65-F5344CB8AC3E}">
        <p14:creationId xmlns="" xmlns:p14="http://schemas.microsoft.com/office/powerpoint/2010/main" val="12375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7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</a:t>
            </a:r>
            <a:r>
              <a:rPr lang="ru-RU" sz="9600" b="1" dirty="0" smtClean="0">
                <a:solidFill>
                  <a:schemeClr val="tx1"/>
                </a:solidFill>
              </a:rPr>
              <a:t> Пневмония, наиболее грозная первичная, чаще  у пациентов группы «высокого риска»: </a:t>
            </a:r>
            <a:r>
              <a:rPr lang="ru-RU" sz="9600" b="1" u="sng" dirty="0" smtClean="0">
                <a:solidFill>
                  <a:schemeClr val="tx1"/>
                </a:solidFill>
              </a:rPr>
              <a:t>с хроническими заболеваниями легких и сердца,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Тяжелое осложнение гриппа — отек легких, острое нарушение кровообращения головного мозга- инсульт</a:t>
            </a:r>
          </a:p>
          <a:p>
            <a:pPr>
              <a:buNone/>
            </a:pPr>
            <a:r>
              <a:rPr lang="ru-RU" sz="9600" b="1" dirty="0" smtClean="0">
                <a:solidFill>
                  <a:schemeClr val="tx1"/>
                </a:solidFill>
              </a:rPr>
              <a:t>Частые </a:t>
            </a:r>
            <a:r>
              <a:rPr lang="ru-RU" sz="9600" b="1" dirty="0">
                <a:solidFill>
                  <a:schemeClr val="tx1"/>
                </a:solidFill>
              </a:rPr>
              <a:t>осложнения гриппа — синуситы и отиты; реже 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>
                <a:solidFill>
                  <a:schemeClr val="tx1"/>
                </a:solidFill>
              </a:rPr>
              <a:t>пиелонефрит и </a:t>
            </a:r>
            <a:r>
              <a:rPr lang="ru-RU" sz="9600" b="1" dirty="0" err="1" smtClean="0">
                <a:solidFill>
                  <a:schemeClr val="tx1"/>
                </a:solidFill>
              </a:rPr>
              <a:t>пиелоцистит</a:t>
            </a:r>
            <a:endParaRPr lang="ru-RU" sz="9600" b="1" dirty="0">
              <a:solidFill>
                <a:schemeClr val="tx1"/>
              </a:solidFill>
            </a:endParaRPr>
          </a:p>
          <a:p>
            <a:r>
              <a:rPr lang="ru-RU" sz="9600" b="1" dirty="0">
                <a:solidFill>
                  <a:schemeClr val="tx1"/>
                </a:solidFill>
              </a:rPr>
              <a:t>Возможны и другие осложнения: диэнцефальный синдром, менингоэнцефалит и </a:t>
            </a:r>
            <a:r>
              <a:rPr lang="ru-RU" sz="9600" b="1" dirty="0" smtClean="0">
                <a:solidFill>
                  <a:schemeClr val="tx1"/>
                </a:solidFill>
              </a:rPr>
              <a:t>астеновегетативный </a:t>
            </a:r>
            <a:r>
              <a:rPr lang="ru-RU" sz="9600" b="1" dirty="0">
                <a:solidFill>
                  <a:schemeClr val="tx1"/>
                </a:solidFill>
              </a:rPr>
              <a:t>синдром. </a:t>
            </a:r>
            <a:endParaRPr lang="ru-RU" sz="9600" b="1" dirty="0" smtClean="0">
              <a:solidFill>
                <a:schemeClr val="tx1"/>
              </a:solidFill>
            </a:endParaRPr>
          </a:p>
          <a:p>
            <a:r>
              <a:rPr lang="ru-RU" sz="9600" b="1" dirty="0" smtClean="0">
                <a:solidFill>
                  <a:schemeClr val="tx1"/>
                </a:solidFill>
              </a:rPr>
              <a:t>На </a:t>
            </a:r>
            <a:r>
              <a:rPr lang="ru-RU" sz="9600" b="1" dirty="0">
                <a:solidFill>
                  <a:schemeClr val="tx1"/>
                </a:solidFill>
              </a:rPr>
              <a:t>тяжесть течения и исход болезни оказывают влияние </a:t>
            </a:r>
            <a:r>
              <a:rPr lang="ru-RU" sz="9600" b="1" dirty="0" smtClean="0">
                <a:solidFill>
                  <a:schemeClr val="tx1"/>
                </a:solidFill>
              </a:rPr>
              <a:t>сопутствующая хроническая </a:t>
            </a:r>
            <a:r>
              <a:rPr lang="ru-RU" sz="9600" b="1" dirty="0">
                <a:solidFill>
                  <a:schemeClr val="tx1"/>
                </a:solidFill>
              </a:rPr>
              <a:t>патология и нейроэндокринные </a:t>
            </a:r>
            <a:r>
              <a:rPr lang="ru-RU" sz="9600" b="1" dirty="0" smtClean="0">
                <a:solidFill>
                  <a:schemeClr val="tx1"/>
                </a:solidFill>
              </a:rPr>
              <a:t>нарушения</a:t>
            </a:r>
            <a:endParaRPr lang="ru-RU" sz="9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9600" b="1" u="sng" dirty="0" smtClean="0">
                <a:solidFill>
                  <a:schemeClr val="tx1"/>
                </a:solidFill>
              </a:rPr>
              <a:t>Причины </a:t>
            </a:r>
            <a:r>
              <a:rPr lang="ru-RU" sz="9600" b="1" u="sng" dirty="0">
                <a:solidFill>
                  <a:schemeClr val="tx1"/>
                </a:solidFill>
              </a:rPr>
              <a:t>смерти </a:t>
            </a:r>
            <a:r>
              <a:rPr lang="ru-RU" sz="9600" b="1" u="sng" dirty="0" smtClean="0">
                <a:solidFill>
                  <a:schemeClr val="tx1"/>
                </a:solidFill>
              </a:rPr>
              <a:t>при тяжелой </a:t>
            </a:r>
            <a:r>
              <a:rPr lang="ru-RU" sz="9600" b="1" u="sng" dirty="0">
                <a:solidFill>
                  <a:schemeClr val="tx1"/>
                </a:solidFill>
              </a:rPr>
              <a:t>форме </a:t>
            </a:r>
            <a:r>
              <a:rPr lang="ru-RU" sz="9600" b="1" u="sng" dirty="0" smtClean="0">
                <a:solidFill>
                  <a:schemeClr val="tx1"/>
                </a:solidFill>
              </a:rPr>
              <a:t>гриппа: 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chemeClr val="tx1"/>
                </a:solidFill>
              </a:rPr>
              <a:t>- отек </a:t>
            </a:r>
            <a:r>
              <a:rPr lang="ru-RU" sz="9600" b="1" dirty="0">
                <a:solidFill>
                  <a:schemeClr val="tx1"/>
                </a:solidFill>
              </a:rPr>
              <a:t>мозга, геморрагический отек легких, </a:t>
            </a:r>
            <a:r>
              <a:rPr lang="ru-RU" sz="9600" b="1" dirty="0" smtClean="0">
                <a:solidFill>
                  <a:schemeClr val="tx1"/>
                </a:solidFill>
              </a:rPr>
              <a:t>ОРДС, острая сосудистая недостаточность (шок), </a:t>
            </a:r>
            <a:r>
              <a:rPr lang="ru-RU" sz="9600" b="1" dirty="0"/>
              <a:t>с</a:t>
            </a:r>
            <a:r>
              <a:rPr lang="ru-RU" sz="9600" b="1" dirty="0" smtClean="0">
                <a:solidFill>
                  <a:schemeClr val="tx1"/>
                </a:solidFill>
              </a:rPr>
              <a:t>имптом </a:t>
            </a:r>
            <a:r>
              <a:rPr lang="ru-RU" sz="9600" b="1" dirty="0" err="1" smtClean="0">
                <a:solidFill>
                  <a:schemeClr val="tx1"/>
                </a:solidFill>
              </a:rPr>
              <a:t>полиорганной</a:t>
            </a:r>
            <a:r>
              <a:rPr lang="ru-RU" sz="9600" b="1" dirty="0" smtClean="0">
                <a:solidFill>
                  <a:schemeClr val="tx1"/>
                </a:solidFill>
              </a:rPr>
              <a:t> недостаточности (СПОН)</a:t>
            </a:r>
            <a:endParaRPr lang="ru-RU" sz="9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Осложнения гриппа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6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Летальность от гриппа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сезон 2022-23 гг. по РОССИИ получены сообщения о 120 летальных исходах от лабораторно подтвержденного гриппа: </a:t>
            </a:r>
            <a:r>
              <a:rPr lang="ru-RU" b="1" dirty="0" smtClean="0"/>
              <a:t>103 случая - от гриппа А(</a:t>
            </a:r>
            <a:r>
              <a:rPr lang="en-US" b="1" dirty="0" smtClean="0"/>
              <a:t>H</a:t>
            </a:r>
            <a:r>
              <a:rPr lang="ru-RU" b="1" dirty="0" smtClean="0"/>
              <a:t>1</a:t>
            </a:r>
            <a:r>
              <a:rPr lang="en-US" b="1" dirty="0" smtClean="0"/>
              <a:t>N</a:t>
            </a:r>
            <a:r>
              <a:rPr lang="ru-RU" b="1" dirty="0" smtClean="0"/>
              <a:t>1)</a:t>
            </a:r>
            <a:r>
              <a:rPr lang="en-US" b="1" dirty="0" err="1" smtClean="0"/>
              <a:t>pdm</a:t>
            </a:r>
            <a:r>
              <a:rPr lang="ru-RU" b="1" dirty="0" smtClean="0"/>
              <a:t>09</a:t>
            </a:r>
            <a:r>
              <a:rPr lang="ru-RU" dirty="0" smtClean="0"/>
              <a:t>, 6 случаев - от гриппа В, 1 случай – от гриппа А(</a:t>
            </a:r>
            <a:r>
              <a:rPr lang="en-US" dirty="0" smtClean="0"/>
              <a:t>H</a:t>
            </a:r>
            <a:r>
              <a:rPr lang="ru-RU" dirty="0" smtClean="0"/>
              <a:t>3</a:t>
            </a:r>
            <a:r>
              <a:rPr lang="en-US" dirty="0" smtClean="0"/>
              <a:t>N</a:t>
            </a:r>
            <a:r>
              <a:rPr lang="ru-RU" dirty="0" smtClean="0"/>
              <a:t>2) и 10 случаев от гриппа А (не </a:t>
            </a:r>
            <a:r>
              <a:rPr lang="ru-RU" dirty="0" err="1" smtClean="0"/>
              <a:t>субтипированных</a:t>
            </a:r>
            <a:r>
              <a:rPr lang="ru-RU" dirty="0" smtClean="0"/>
              <a:t>). </a:t>
            </a:r>
          </a:p>
          <a:p>
            <a:pPr>
              <a:buNone/>
            </a:pPr>
            <a:endParaRPr lang="ru-RU" dirty="0"/>
          </a:p>
          <a:p>
            <a:r>
              <a:rPr lang="ru-RU" b="1" dirty="0" smtClean="0"/>
              <a:t>Последняя эпидемия значительно превысила эпидемию 2021-22гг., вызванную вирусом гриппа A(H3N2), по интенсивности заболеваемости и летальности от гриппа.</a:t>
            </a:r>
            <a:endParaRPr lang="ru-RU" dirty="0" smtClean="0"/>
          </a:p>
          <a:p>
            <a:r>
              <a:rPr lang="ru-RU" dirty="0"/>
              <a:t>Таким образом, вирус гриппа </a:t>
            </a:r>
            <a:r>
              <a:rPr lang="ru-RU" b="1" dirty="0"/>
              <a:t>A(H1N1</a:t>
            </a:r>
            <a:r>
              <a:rPr lang="ru-RU" dirty="0"/>
              <a:t>), по-прежнему, остается основной причиной летальных исходов. Даже в сезоны, когда основным возбудителем был вирус гриппа A(H3N2), например, в 2014-15гг., число умерших от гриппа A(H1N1) было больше по сравнению с гриппом A(H3N2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Среди умерших больные </a:t>
            </a:r>
            <a:r>
              <a:rPr lang="ru-RU" b="1" dirty="0" smtClean="0"/>
              <a:t>с сердечно сосудистой патологией составляли 55,8%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Другими факторами риска летальных исходов были такие сопутствующие заболевания, как болезни </a:t>
            </a:r>
            <a:r>
              <a:rPr lang="ru-RU" b="1" dirty="0" smtClean="0"/>
              <a:t>внутренних органов (25,0%), диабет (17,5%), болезни ЦНС (15,8%), хронические болезни легких (15,0%), иммунодефициты (13,3%) и ожирение (11,6%).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3223</Words>
  <Application>Microsoft Office PowerPoint</Application>
  <PresentationFormat>Экран (4:3)</PresentationFormat>
  <Paragraphs>426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Какие прививки взрослым  рекомендуют сделать врачи? </vt:lpstr>
      <vt:lpstr>ст. 9, Федеральный закон от 17.09.1998 N 157-ФЗ  (ред. от 02.07.2021)  "Об иммунопрофилактике инфекционных болезней"</vt:lpstr>
      <vt:lpstr>На каком основании работники ГОУ должны прививаться в обязательном порядке?</vt:lpstr>
      <vt:lpstr>Слайд 5</vt:lpstr>
      <vt:lpstr>Слайд 6</vt:lpstr>
      <vt:lpstr>Особенности эпидситуации,  осень 2023</vt:lpstr>
      <vt:lpstr> Осложнения гриппа </vt:lpstr>
      <vt:lpstr>Летальность от гриппа </vt:lpstr>
      <vt:lpstr> В структуру выявленных вирусов осенью 2023г. из общего числа наибольший вклад вносят </vt:lpstr>
      <vt:lpstr>Слайд 11</vt:lpstr>
      <vt:lpstr>Слайд 12</vt:lpstr>
      <vt:lpstr>Слайд 13</vt:lpstr>
      <vt:lpstr>Слайд 14</vt:lpstr>
      <vt:lpstr>Форма выпуска и состав препарата Совигрипп®  </vt:lpstr>
      <vt:lpstr>4-х валентная вакцина Ультрикс</vt:lpstr>
      <vt:lpstr>Как подготовиться  к вакцинации Какие документы иметь? </vt:lpstr>
      <vt:lpstr> Дети  и грипп !?</vt:lpstr>
      <vt:lpstr>Слайд 19</vt:lpstr>
      <vt:lpstr>Первые признаки болезни</vt:lpstr>
      <vt:lpstr>Профилактика гриппа</vt:lpstr>
      <vt:lpstr>КОНВАСЭЛ</vt:lpstr>
      <vt:lpstr>Слайд 23</vt:lpstr>
      <vt:lpstr>Слайд 24</vt:lpstr>
      <vt:lpstr>Слайд 25</vt:lpstr>
      <vt:lpstr>Принципы лечения</vt:lpstr>
      <vt:lpstr>Слайд 27</vt:lpstr>
      <vt:lpstr>Слайд 28</vt:lpstr>
      <vt:lpstr>Слайд 29</vt:lpstr>
      <vt:lpstr>Первичная обработка раны </vt:lpstr>
      <vt:lpstr>Вакцинопрофилактика при укусах животных </vt:lpstr>
      <vt:lpstr>БЕРЕГИТЕ СЕБЯ И БЛИЗКИХ! 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EM_Krasnova</dc:creator>
  <cp:lastModifiedBy>Староселец</cp:lastModifiedBy>
  <cp:revision>80</cp:revision>
  <dcterms:created xsi:type="dcterms:W3CDTF">2023-10-18T08:21:39Z</dcterms:created>
  <dcterms:modified xsi:type="dcterms:W3CDTF">2023-10-19T08:03:53Z</dcterms:modified>
</cp:coreProperties>
</file>